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customXml/itemProps2.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 id="2147483651" r:id="rId3"/>
  </p:sldMasterIdLst>
  <p:notesMasterIdLst>
    <p:notesMasterId r:id="rId5"/>
  </p:notesMasterIdLst>
  <p:handoutMasterIdLst>
    <p:handoutMasterId r:id="rId31"/>
  </p:handoutMasterIdLst>
  <p:sldIdLst>
    <p:sldId id="256" r:id="rId4"/>
    <p:sldId id="608" r:id="rId6"/>
    <p:sldId id="489" r:id="rId7"/>
    <p:sldId id="610" r:id="rId8"/>
    <p:sldId id="657" r:id="rId9"/>
    <p:sldId id="658" r:id="rId10"/>
    <p:sldId id="655" r:id="rId11"/>
    <p:sldId id="656" r:id="rId12"/>
    <p:sldId id="661" r:id="rId13"/>
    <p:sldId id="628" r:id="rId14"/>
    <p:sldId id="662" r:id="rId15"/>
    <p:sldId id="663" r:id="rId16"/>
    <p:sldId id="666" r:id="rId17"/>
    <p:sldId id="653" r:id="rId18"/>
    <p:sldId id="665" r:id="rId19"/>
    <p:sldId id="667" r:id="rId20"/>
    <p:sldId id="668" r:id="rId21"/>
    <p:sldId id="669" r:id="rId22"/>
    <p:sldId id="670" r:id="rId23"/>
    <p:sldId id="675" r:id="rId24"/>
    <p:sldId id="676" r:id="rId25"/>
    <p:sldId id="677" r:id="rId26"/>
    <p:sldId id="678" r:id="rId27"/>
    <p:sldId id="292" r:id="rId28"/>
    <p:sldId id="681" r:id="rId29"/>
    <p:sldId id="680" r:id="rId30"/>
  </p:sldIdLst>
  <p:sldSz cx="9144000" cy="6858000" type="screen4x3"/>
  <p:notesSz cx="6858000" cy="9144000"/>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nxia Xu" initials="YX"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E93D2"/>
    <a:srgbClr val="4F81BD"/>
    <a:srgbClr val="8D2A28"/>
    <a:srgbClr val="C0504D"/>
    <a:srgbClr val="9C302E"/>
    <a:srgbClr val="8A2A28"/>
    <a:srgbClr val="99FF66"/>
    <a:srgbClr val="B116A8"/>
    <a:srgbClr val="B315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46" autoAdjust="0"/>
    <p:restoredTop sz="90293" autoAdjust="0"/>
  </p:normalViewPr>
  <p:slideViewPr>
    <p:cSldViewPr snapToObjects="1">
      <p:cViewPr>
        <p:scale>
          <a:sx n="70" d="100"/>
          <a:sy n="70" d="100"/>
        </p:scale>
        <p:origin x="1254" y="-126"/>
      </p:cViewPr>
      <p:guideLst>
        <p:guide orient="horz" pos="2238"/>
        <p:guide pos="2742"/>
      </p:guideLst>
    </p:cSldViewPr>
  </p:slideViewPr>
  <p:outlineViewPr>
    <p:cViewPr>
      <p:scale>
        <a:sx n="33" d="100"/>
        <a:sy n="33" d="100"/>
      </p:scale>
      <p:origin x="0" y="-504"/>
    </p:cViewPr>
  </p:outlineViewPr>
  <p:notesTextViewPr>
    <p:cViewPr>
      <p:scale>
        <a:sx n="125" d="100"/>
        <a:sy n="125" d="100"/>
      </p:scale>
      <p:origin x="0" y="0"/>
    </p:cViewPr>
  </p:notesTextViewPr>
  <p:sorterViewPr>
    <p:cViewPr>
      <p:scale>
        <a:sx n="100" d="100"/>
        <a:sy n="100" d="100"/>
      </p:scale>
      <p:origin x="0" y="0"/>
    </p:cViewPr>
  </p:sorterViewPr>
  <p:notesViewPr>
    <p:cSldViewPr snapToObjects="1">
      <p:cViewPr varScale="1">
        <p:scale>
          <a:sx n="87" d="100"/>
          <a:sy n="87" d="100"/>
        </p:scale>
        <p:origin x="2988"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7" Type="http://schemas.openxmlformats.org/officeDocument/2006/relationships/customXml" Target="../customXml/item1.xml"/><Relationship Id="rId36" Type="http://schemas.openxmlformats.org/officeDocument/2006/relationships/customXmlProps" Target="../customXml/itemProps2.xml"/><Relationship Id="rId35" Type="http://schemas.openxmlformats.org/officeDocument/2006/relationships/commentAuthors" Target="commentAuthors.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handoutMaster" Target="handoutMasters/handoutMaster1.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AF0B496-2D69-4466-85E4-0C5AAE415BE8}"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6" name="灯片编号占位符 5"/>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34926C2-8899-47E2-92B3-362F381B8486}"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7903552-6128-4EBF-8D80-D860731F993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35C8F77-71FF-472F-97E7-86B05FA4AE7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smtClean="0"/>
              <a:t>各位老师好，我是王海涛，我的导师是陈文亮教授，我的论文题目是“基于远程监督数据的关系抽取研究“。</a:t>
            </a:r>
            <a:endParaRPr lang="en-US" altLang="zh-CN" dirty="0" smtClean="0"/>
          </a:p>
        </p:txBody>
      </p:sp>
      <p:sp>
        <p:nvSpPr>
          <p:cNvPr id="4" name="灯片编号占位符 3"/>
          <p:cNvSpPr>
            <a:spLocks noGrp="1"/>
          </p:cNvSpPr>
          <p:nvPr>
            <p:ph type="sldNum" sz="quarter" idx="10"/>
          </p:nvPr>
        </p:nvSpPr>
        <p:spPr/>
        <p:txBody>
          <a:bodyPr/>
          <a:lstStyle/>
          <a:p>
            <a:fld id="{A35C8F77-71FF-472F-97E7-86B05FA4AE77}"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5"/>
          </p:nvPr>
        </p:nvSpPr>
        <p:spPr/>
        <p:txBody>
          <a:bodyPr/>
          <a:lstStyle/>
          <a:p>
            <a:fld id="{A35C8F77-71FF-472F-97E7-86B05FA4AE77}"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接下来，我将从以下几个方面介绍我的工作。</a:t>
            </a:r>
            <a:endParaRPr lang="zh-CN" altLang="en-US" dirty="0" smtClean="0"/>
          </a:p>
          <a:p>
            <a:r>
              <a:rPr lang="zh-CN" altLang="en-US" dirty="0" smtClean="0"/>
              <a:t>首先是研究背景</a:t>
            </a:r>
            <a:endParaRPr lang="zh-CN" altLang="en-US" dirty="0"/>
          </a:p>
        </p:txBody>
      </p:sp>
      <p:sp>
        <p:nvSpPr>
          <p:cNvPr id="4" name="灯片编号占位符 3"/>
          <p:cNvSpPr>
            <a:spLocks noGrp="1"/>
          </p:cNvSpPr>
          <p:nvPr>
            <p:ph type="sldNum" sz="quarter" idx="10"/>
          </p:nvPr>
        </p:nvSpPr>
        <p:spPr/>
        <p:txBody>
          <a:bodyPr/>
          <a:lstStyle/>
          <a:p>
            <a:fld id="{A35C8F77-71FF-472F-97E7-86B05FA4AE77}"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5"/>
          </p:nvPr>
        </p:nvSpPr>
        <p:spPr/>
        <p:txBody>
          <a:bodyPr/>
          <a:lstStyle/>
          <a:p>
            <a:fld id="{A35C8F77-71FF-472F-97E7-86B05FA4AE77}"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smtClean="0"/>
              <a:t>目前，关系抽取大都使用深度学习的方法，需要大量的标注数据，而人工标注数据成本巨大。</a:t>
            </a:r>
            <a:endParaRPr lang="en-US" altLang="zh-CN" dirty="0" smtClean="0"/>
          </a:p>
          <a:p>
            <a:r>
              <a:rPr lang="zh-CN" altLang="en-US" dirty="0" smtClean="0"/>
              <a:t>因此基于远程监督自动标注数据的关系抽取技术受到了广泛的研究。</a:t>
            </a:r>
            <a:endParaRPr lang="en-US" altLang="zh-CN" dirty="0" smtClean="0"/>
          </a:p>
          <a:p>
            <a:r>
              <a:rPr lang="zh-CN" altLang="en-US" dirty="0" smtClean="0"/>
              <a:t>然而，远程监督数据中存在的错误标注问题，</a:t>
            </a:r>
            <a:r>
              <a:rPr lang="zh-CN" altLang="en-US" sz="1200" b="0" i="0" u="none" strike="noStrike" kern="1200" baseline="0" dirty="0" smtClean="0">
                <a:solidFill>
                  <a:schemeClr val="tx1"/>
                </a:solidFill>
                <a:latin typeface="+mn-lt"/>
                <a:ea typeface="+mn-ea"/>
                <a:cs typeface="+mn-cs"/>
              </a:rPr>
              <a:t>尤其是测试数据的错误会导致在比较不同模型性能时出现错误评估的问题。</a:t>
            </a:r>
            <a:endParaRPr lang="en-US" altLang="zh-CN" sz="1200" b="0" i="0" u="none" strike="noStrike" kern="1200" baseline="0" dirty="0" smtClean="0">
              <a:solidFill>
                <a:schemeClr val="tx1"/>
              </a:solidFill>
              <a:latin typeface="+mn-lt"/>
              <a:ea typeface="+mn-ea"/>
              <a:cs typeface="+mn-cs"/>
            </a:endParaRPr>
          </a:p>
          <a:p>
            <a:r>
              <a:rPr lang="zh-CN" altLang="en-US" dirty="0" smtClean="0"/>
              <a:t>所以，当前关系抽取研究面临的一大挑战就是缺乏高质量的标注数据。</a:t>
            </a:r>
            <a:endParaRPr lang="en-US" altLang="zh-CN" dirty="0" smtClean="0"/>
          </a:p>
        </p:txBody>
      </p:sp>
      <p:sp>
        <p:nvSpPr>
          <p:cNvPr id="4" name="灯片编号占位符 3"/>
          <p:cNvSpPr>
            <a:spLocks noGrp="1"/>
          </p:cNvSpPr>
          <p:nvPr>
            <p:ph type="sldNum" sz="quarter" idx="5"/>
          </p:nvPr>
        </p:nvSpPr>
        <p:spPr/>
        <p:txBody>
          <a:bodyPr/>
          <a:lstStyle/>
          <a:p>
            <a:fld id="{A35C8F77-71FF-472F-97E7-86B05FA4AE77}"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5"/>
          </p:nvPr>
        </p:nvSpPr>
        <p:spPr/>
        <p:txBody>
          <a:bodyPr/>
          <a:lstStyle/>
          <a:p>
            <a:fld id="{A35C8F77-71FF-472F-97E7-86B05FA4AE77}"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5"/>
          </p:nvPr>
        </p:nvSpPr>
        <p:spPr/>
        <p:txBody>
          <a:bodyPr/>
          <a:lstStyle/>
          <a:p>
            <a:fld id="{A35C8F77-71FF-472F-97E7-86B05FA4AE77}"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5"/>
          </p:nvPr>
        </p:nvSpPr>
        <p:spPr/>
        <p:txBody>
          <a:bodyPr/>
          <a:lstStyle/>
          <a:p>
            <a:fld id="{A35C8F77-71FF-472F-97E7-86B05FA4AE77}"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接下来，我将从以下几个方面介绍我的工作。</a:t>
            </a:r>
            <a:endParaRPr lang="zh-CN" altLang="en-US" dirty="0" smtClean="0"/>
          </a:p>
          <a:p>
            <a:r>
              <a:rPr lang="zh-CN" altLang="en-US" dirty="0" smtClean="0"/>
              <a:t>首先是研究背景</a:t>
            </a:r>
            <a:endParaRPr lang="zh-CN" altLang="en-US" dirty="0"/>
          </a:p>
        </p:txBody>
      </p:sp>
      <p:sp>
        <p:nvSpPr>
          <p:cNvPr id="4" name="灯片编号占位符 3"/>
          <p:cNvSpPr>
            <a:spLocks noGrp="1"/>
          </p:cNvSpPr>
          <p:nvPr>
            <p:ph type="sldNum" sz="quarter" idx="10"/>
          </p:nvPr>
        </p:nvSpPr>
        <p:spPr/>
        <p:txBody>
          <a:bodyPr/>
          <a:lstStyle/>
          <a:p>
            <a:fld id="{A35C8F77-71FF-472F-97E7-86B05FA4AE77}"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5"/>
          </p:nvPr>
        </p:nvSpPr>
        <p:spPr/>
        <p:txBody>
          <a:bodyPr/>
          <a:lstStyle/>
          <a:p>
            <a:fld id="{A35C8F77-71FF-472F-97E7-86B05FA4AE77}"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5"/>
          </p:nvPr>
        </p:nvSpPr>
        <p:spPr/>
        <p:txBody>
          <a:bodyPr/>
          <a:lstStyle/>
          <a:p>
            <a:fld id="{A35C8F77-71FF-472F-97E7-86B05FA4AE7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接下来，我将从以下几个方面介绍我的工作。</a:t>
            </a:r>
            <a:endParaRPr lang="zh-CN" altLang="en-US" dirty="0" smtClean="0"/>
          </a:p>
          <a:p>
            <a:r>
              <a:rPr lang="zh-CN" altLang="en-US" dirty="0" smtClean="0"/>
              <a:t>首先是研究背景</a:t>
            </a:r>
            <a:endParaRPr lang="zh-CN" altLang="en-US" dirty="0"/>
          </a:p>
        </p:txBody>
      </p:sp>
      <p:sp>
        <p:nvSpPr>
          <p:cNvPr id="4" name="灯片编号占位符 3"/>
          <p:cNvSpPr>
            <a:spLocks noGrp="1"/>
          </p:cNvSpPr>
          <p:nvPr>
            <p:ph type="sldNum" sz="quarter" idx="10"/>
          </p:nvPr>
        </p:nvSpPr>
        <p:spPr/>
        <p:txBody>
          <a:bodyPr/>
          <a:lstStyle/>
          <a:p>
            <a:fld id="{A35C8F77-71FF-472F-97E7-86B05FA4AE77}"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5"/>
          </p:nvPr>
        </p:nvSpPr>
        <p:spPr/>
        <p:txBody>
          <a:bodyPr/>
          <a:lstStyle/>
          <a:p>
            <a:fld id="{A35C8F77-71FF-472F-97E7-86B05FA4AE77}"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5"/>
          </p:nvPr>
        </p:nvSpPr>
        <p:spPr/>
        <p:txBody>
          <a:bodyPr/>
          <a:lstStyle/>
          <a:p>
            <a:fld id="{A35C8F77-71FF-472F-97E7-86B05FA4AE77}"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5"/>
          </p:nvPr>
        </p:nvSpPr>
        <p:spPr/>
        <p:txBody>
          <a:bodyPr/>
          <a:lstStyle/>
          <a:p>
            <a:fld id="{A35C8F77-71FF-472F-97E7-86B05FA4AE77}"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5"/>
          </p:nvPr>
        </p:nvSpPr>
        <p:spPr/>
        <p:txBody>
          <a:bodyPr/>
          <a:lstStyle/>
          <a:p>
            <a:fld id="{A35C8F77-71FF-472F-97E7-86B05FA4AE77}"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5C8F77-71FF-472F-97E7-86B05FA4AE77}"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5"/>
          </p:nvPr>
        </p:nvSpPr>
        <p:spPr/>
        <p:txBody>
          <a:bodyPr/>
          <a:lstStyle/>
          <a:p>
            <a:fld id="{A35C8F77-71FF-472F-97E7-86B05FA4AE77}"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5"/>
          </p:nvPr>
        </p:nvSpPr>
        <p:spPr/>
        <p:txBody>
          <a:bodyPr/>
          <a:lstStyle/>
          <a:p>
            <a:fld id="{A35C8F77-71FF-472F-97E7-86B05FA4AE7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b="0" i="0" u="none" strike="noStrike" kern="1200" baseline="0" dirty="0" smtClean="0">
              <a:solidFill>
                <a:schemeClr val="tx1"/>
              </a:solidFill>
              <a:latin typeface="+mn-lt"/>
              <a:ea typeface="+mn-ea"/>
              <a:cs typeface="+mn-cs"/>
            </a:endParaRPr>
          </a:p>
        </p:txBody>
      </p:sp>
      <p:sp>
        <p:nvSpPr>
          <p:cNvPr id="4" name="灯片编号占位符 3"/>
          <p:cNvSpPr>
            <a:spLocks noGrp="1"/>
          </p:cNvSpPr>
          <p:nvPr>
            <p:ph type="sldNum" sz="quarter" idx="5"/>
          </p:nvPr>
        </p:nvSpPr>
        <p:spPr/>
        <p:txBody>
          <a:bodyPr/>
          <a:lstStyle/>
          <a:p>
            <a:fld id="{A35C8F77-71FF-472F-97E7-86B05FA4AE7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b="0" i="0" u="none" strike="noStrike" kern="1200" baseline="0" dirty="0" smtClean="0">
              <a:solidFill>
                <a:schemeClr val="tx1"/>
              </a:solidFill>
              <a:latin typeface="+mn-lt"/>
              <a:ea typeface="+mn-ea"/>
              <a:cs typeface="+mn-cs"/>
            </a:endParaRPr>
          </a:p>
        </p:txBody>
      </p:sp>
      <p:sp>
        <p:nvSpPr>
          <p:cNvPr id="4" name="灯片编号占位符 3"/>
          <p:cNvSpPr>
            <a:spLocks noGrp="1"/>
          </p:cNvSpPr>
          <p:nvPr>
            <p:ph type="sldNum" sz="quarter" idx="5"/>
          </p:nvPr>
        </p:nvSpPr>
        <p:spPr/>
        <p:txBody>
          <a:bodyPr/>
          <a:lstStyle/>
          <a:p>
            <a:fld id="{A35C8F77-71FF-472F-97E7-86B05FA4AE77}"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b="0" i="0" u="none" strike="noStrike" kern="1200" baseline="0" dirty="0" smtClean="0">
              <a:solidFill>
                <a:schemeClr val="tx1"/>
              </a:solidFill>
              <a:latin typeface="+mn-lt"/>
              <a:ea typeface="+mn-ea"/>
              <a:cs typeface="+mn-cs"/>
            </a:endParaRPr>
          </a:p>
        </p:txBody>
      </p:sp>
      <p:sp>
        <p:nvSpPr>
          <p:cNvPr id="4" name="灯片编号占位符 3"/>
          <p:cNvSpPr>
            <a:spLocks noGrp="1"/>
          </p:cNvSpPr>
          <p:nvPr>
            <p:ph type="sldNum" sz="quarter" idx="5"/>
          </p:nvPr>
        </p:nvSpPr>
        <p:spPr/>
        <p:txBody>
          <a:bodyPr/>
          <a:lstStyle/>
          <a:p>
            <a:fld id="{A35C8F77-71FF-472F-97E7-86B05FA4AE77}"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b="0" i="0" u="none" strike="noStrike" kern="1200" baseline="0" dirty="0" smtClean="0">
              <a:solidFill>
                <a:schemeClr val="tx1"/>
              </a:solidFill>
              <a:latin typeface="+mn-lt"/>
              <a:ea typeface="+mn-ea"/>
              <a:cs typeface="+mn-cs"/>
            </a:endParaRPr>
          </a:p>
        </p:txBody>
      </p:sp>
      <p:sp>
        <p:nvSpPr>
          <p:cNvPr id="4" name="灯片编号占位符 3"/>
          <p:cNvSpPr>
            <a:spLocks noGrp="1"/>
          </p:cNvSpPr>
          <p:nvPr>
            <p:ph type="sldNum" sz="quarter" idx="5"/>
          </p:nvPr>
        </p:nvSpPr>
        <p:spPr/>
        <p:txBody>
          <a:bodyPr/>
          <a:lstStyle/>
          <a:p>
            <a:fld id="{A35C8F77-71FF-472F-97E7-86B05FA4AE77}"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接下来，我将从以下几个方面介绍我的工作。</a:t>
            </a:r>
            <a:endParaRPr lang="zh-CN" altLang="en-US" dirty="0" smtClean="0"/>
          </a:p>
          <a:p>
            <a:r>
              <a:rPr lang="zh-CN" altLang="en-US" dirty="0" smtClean="0"/>
              <a:t>首先是研究背景</a:t>
            </a:r>
            <a:endParaRPr lang="zh-CN" altLang="en-US" dirty="0"/>
          </a:p>
        </p:txBody>
      </p:sp>
      <p:sp>
        <p:nvSpPr>
          <p:cNvPr id="4" name="灯片编号占位符 3"/>
          <p:cNvSpPr>
            <a:spLocks noGrp="1"/>
          </p:cNvSpPr>
          <p:nvPr>
            <p:ph type="sldNum" sz="quarter" idx="10"/>
          </p:nvPr>
        </p:nvSpPr>
        <p:spPr/>
        <p:txBody>
          <a:bodyPr/>
          <a:lstStyle/>
          <a:p>
            <a:fld id="{A35C8F77-71FF-472F-97E7-86B05FA4AE77}"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5"/>
          </p:nvPr>
        </p:nvSpPr>
        <p:spPr/>
        <p:txBody>
          <a:bodyPr/>
          <a:lstStyle/>
          <a:p>
            <a:fld id="{A35C8F77-71FF-472F-97E7-86B05FA4AE77}"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5"/>
          </p:nvPr>
        </p:nvSpPr>
        <p:spPr/>
        <p:txBody>
          <a:bodyPr/>
          <a:lstStyle/>
          <a:p>
            <a:fld id="{A35C8F77-71FF-472F-97E7-86B05FA4AE7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7" name="组合 6"/>
          <p:cNvGrpSpPr/>
          <p:nvPr userDrawn="1"/>
        </p:nvGrpSpPr>
        <p:grpSpPr>
          <a:xfrm>
            <a:off x="1" y="0"/>
            <a:ext cx="9171039" cy="6957392"/>
            <a:chOff x="0" y="0"/>
            <a:chExt cx="9171039" cy="6957392"/>
          </a:xfrm>
        </p:grpSpPr>
        <p:sp>
          <p:nvSpPr>
            <p:cNvPr id="8" name="矩形 7"/>
            <p:cNvSpPr/>
            <p:nvPr/>
          </p:nvSpPr>
          <p:spPr>
            <a:xfrm flipV="1">
              <a:off x="0" y="6254216"/>
              <a:ext cx="9144000" cy="648072"/>
            </a:xfrm>
            <a:prstGeom prst="rect">
              <a:avLst/>
            </a:prstGeom>
            <a:pattFill prst="pct20">
              <a:fgClr>
                <a:schemeClr val="bg1">
                  <a:lumMod val="50000"/>
                </a:schemeClr>
              </a:fgClr>
              <a:bgClr>
                <a:schemeClr val="bg1">
                  <a:lumMod val="65000"/>
                </a:schemeClr>
              </a:bgClr>
            </a:patt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1350"/>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68760"/>
              <a:ext cx="9144000" cy="3672408"/>
            </a:xfrm>
            <a:prstGeom prst="rect">
              <a:avLst/>
            </a:prstGeom>
            <a:pattFill prst="pct5">
              <a:fgClr>
                <a:schemeClr val="bg1">
                  <a:lumMod val="75000"/>
                </a:schemeClr>
              </a:fgClr>
              <a:bgClr>
                <a:schemeClr val="bg1"/>
              </a:bgClr>
            </a:pattFill>
            <a:effectLst>
              <a:reflection blurRad="12700" stA="30000" endPos="36000" dir="5400000" sy="-100000" algn="bl" rotWithShape="0"/>
            </a:effectLst>
          </p:spPr>
        </p:pic>
        <p:sp>
          <p:nvSpPr>
            <p:cNvPr id="10" name="矩形 9"/>
            <p:cNvSpPr/>
            <p:nvPr/>
          </p:nvSpPr>
          <p:spPr>
            <a:xfrm>
              <a:off x="27039" y="1069640"/>
              <a:ext cx="9144000" cy="5184576"/>
            </a:xfrm>
            <a:prstGeom prst="rect">
              <a:avLst/>
            </a:prstGeom>
            <a:gradFill flip="none" rotWithShape="1">
              <a:gsLst>
                <a:gs pos="43000">
                  <a:schemeClr val="bg1">
                    <a:alpha val="65000"/>
                  </a:schemeClr>
                </a:gs>
                <a:gs pos="0">
                  <a:schemeClr val="tx2">
                    <a:lumMod val="40000"/>
                    <a:lumOff val="60000"/>
                    <a:alpha val="0"/>
                  </a:scheme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350"/>
            </a:p>
          </p:txBody>
        </p:sp>
        <p:sp>
          <p:nvSpPr>
            <p:cNvPr id="11" name="矩形 10"/>
            <p:cNvSpPr/>
            <p:nvPr/>
          </p:nvSpPr>
          <p:spPr>
            <a:xfrm>
              <a:off x="0" y="0"/>
              <a:ext cx="9144000" cy="1052736"/>
            </a:xfrm>
            <a:prstGeom prst="rect">
              <a:avLst/>
            </a:prstGeom>
            <a:gradFill flip="none" rotWithShape="1">
              <a:gsLst>
                <a:gs pos="0">
                  <a:srgbClr val="6A1E1C"/>
                </a:gs>
                <a:gs pos="0">
                  <a:schemeClr val="accent2">
                    <a:lumMod val="75000"/>
                    <a:shade val="30000"/>
                    <a:satMod val="115000"/>
                  </a:schemeClr>
                </a:gs>
                <a:gs pos="32000">
                  <a:schemeClr val="accent2">
                    <a:lumMod val="75000"/>
                    <a:shade val="100000"/>
                    <a:satMod val="115000"/>
                  </a:schemeClr>
                </a:gs>
              </a:gsLst>
              <a:lin ang="0" scaled="1"/>
              <a:tileRect/>
            </a:gradFill>
            <a:ln>
              <a:solidFill>
                <a:srgbClr val="C00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1350"/>
            </a:p>
          </p:txBody>
        </p:sp>
        <p:sp>
          <p:nvSpPr>
            <p:cNvPr id="12" name="矩形 11"/>
            <p:cNvSpPr/>
            <p:nvPr/>
          </p:nvSpPr>
          <p:spPr>
            <a:xfrm flipV="1">
              <a:off x="0" y="1052736"/>
              <a:ext cx="9144000" cy="216024"/>
            </a:xfrm>
            <a:prstGeom prst="rect">
              <a:avLst/>
            </a:prstGeom>
            <a:pattFill prst="pct20">
              <a:fgClr>
                <a:schemeClr val="bg1">
                  <a:lumMod val="50000"/>
                </a:schemeClr>
              </a:fgClr>
              <a:bgClr>
                <a:schemeClr val="bg1">
                  <a:lumMod val="65000"/>
                </a:schemeClr>
              </a:bgClr>
            </a:patt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1350"/>
            </a:p>
          </p:txBody>
        </p:sp>
        <p:sp>
          <p:nvSpPr>
            <p:cNvPr id="18" name="AutoShape 1"/>
            <p:cNvSpPr/>
            <p:nvPr userDrawn="1"/>
          </p:nvSpPr>
          <p:spPr bwMode="auto">
            <a:xfrm>
              <a:off x="6516216" y="6415973"/>
              <a:ext cx="2502278" cy="5414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50800" tIns="50800" rIns="50800" bIns="50800" numCol="1" anchor="t" anchorCtr="0" compatLnSpc="1"/>
            <a:lstStyle/>
            <a:p>
              <a:pPr marL="0" marR="0" lvl="0" indent="0" algn="dist" defTabSz="685800" rtl="0" eaLnBrk="1" fontAlgn="base" latinLnBrk="0" hangingPunct="1">
                <a:lnSpc>
                  <a:spcPts val="1350"/>
                </a:lnSpc>
                <a:spcBef>
                  <a:spcPct val="0"/>
                </a:spcBef>
                <a:spcAft>
                  <a:spcPct val="0"/>
                </a:spcAft>
                <a:buClrTx/>
                <a:buSzTx/>
                <a:buFontTx/>
                <a:buNone/>
              </a:pPr>
              <a:r>
                <a:rPr kumimoji="0" lang="zh-CN" altLang="en-US" sz="1350" b="0" i="0" u="none" strike="noStrike" cap="none" spc="0" normalizeH="0" baseline="0" dirty="0">
                  <a:ln>
                    <a:noFill/>
                  </a:ln>
                  <a:solidFill>
                    <a:schemeClr val="tx1"/>
                  </a:solidFill>
                  <a:effectLst/>
                  <a:latin typeface="隶书" panose="02010509060101010101" pitchFamily="49" charset="-122"/>
                  <a:ea typeface="隶书" panose="02010509060101010101" pitchFamily="49" charset="-122"/>
                </a:rPr>
                <a:t>苏州大学计算机科学与技术学院</a:t>
              </a:r>
              <a:endParaRPr kumimoji="0" lang="en-AU" sz="1350" b="0" i="0" u="none" strike="noStrike" cap="none" spc="38" normalizeH="0" dirty="0">
                <a:ln>
                  <a:noFill/>
                </a:ln>
                <a:solidFill>
                  <a:srgbClr val="000000"/>
                </a:solidFill>
                <a:effectLst/>
                <a:latin typeface="隶书" panose="02010509060101010101" pitchFamily="49" charset="-122"/>
                <a:ea typeface="隶书" panose="02010509060101010101" pitchFamily="49" charset="-122"/>
              </a:endParaRPr>
            </a:p>
          </p:txBody>
        </p:sp>
        <p:grpSp>
          <p:nvGrpSpPr>
            <p:cNvPr id="14" name="组合 13"/>
            <p:cNvGrpSpPr/>
            <p:nvPr/>
          </p:nvGrpSpPr>
          <p:grpSpPr>
            <a:xfrm>
              <a:off x="107504" y="61232"/>
              <a:ext cx="3924436" cy="930271"/>
              <a:chOff x="107504" y="61232"/>
              <a:chExt cx="3924436" cy="930271"/>
            </a:xfrm>
          </p:grpSpPr>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61232"/>
                <a:ext cx="900100" cy="930271"/>
              </a:xfrm>
              <a:prstGeom prst="rect">
                <a:avLst/>
              </a:prstGeom>
            </p:spPr>
          </p:pic>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610" y="770242"/>
                <a:ext cx="2970330" cy="154511"/>
              </a:xfrm>
              <a:prstGeom prst="rect">
                <a:avLst/>
              </a:prstGeom>
            </p:spPr>
          </p:pic>
          <p:pic>
            <p:nvPicPr>
              <p:cNvPr id="17" name="图片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7604" y="172608"/>
                <a:ext cx="1458162" cy="520088"/>
              </a:xfrm>
              <a:prstGeom prst="rect">
                <a:avLst/>
              </a:prstGeom>
            </p:spPr>
          </p:pic>
        </p:grpSp>
      </p:grpSp>
      <p:sp>
        <p:nvSpPr>
          <p:cNvPr id="23" name="内容占位符 22"/>
          <p:cNvSpPr>
            <a:spLocks noGrp="1"/>
          </p:cNvSpPr>
          <p:nvPr>
            <p:ph sz="quarter" idx="13"/>
          </p:nvPr>
        </p:nvSpPr>
        <p:spPr>
          <a:xfrm>
            <a:off x="1403650" y="1988840"/>
            <a:ext cx="6325874" cy="1944216"/>
          </a:xfrm>
        </p:spPr>
        <p:txBody>
          <a:bodyPr anchor="ctr">
            <a:normAutofit/>
          </a:bodyPr>
          <a:lstStyle>
            <a:lvl1pPr marL="0" indent="0" algn="ctr">
              <a:buNone/>
              <a:defRPr sz="3600">
                <a:solidFill>
                  <a:schemeClr val="accent2">
                    <a:lumMod val="75000"/>
                  </a:schemeClr>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defRPr>
            </a:lvl1pPr>
          </a:lstStyle>
          <a:p>
            <a:pPr lvl="0"/>
            <a:r>
              <a:rPr lang="zh-CN" altLang="en-US" dirty="0"/>
              <a:t>单击此处编辑母版文本样式</a:t>
            </a:r>
            <a:endParaRPr lang="zh-CN" altLang="en-US" dirty="0"/>
          </a:p>
        </p:txBody>
      </p:sp>
      <p:sp>
        <p:nvSpPr>
          <p:cNvPr id="25" name="内容占位符 24"/>
          <p:cNvSpPr>
            <a:spLocks noGrp="1"/>
          </p:cNvSpPr>
          <p:nvPr>
            <p:ph sz="quarter" idx="14"/>
          </p:nvPr>
        </p:nvSpPr>
        <p:spPr>
          <a:xfrm>
            <a:off x="2087565" y="4292606"/>
            <a:ext cx="4968875" cy="1008063"/>
          </a:xfrm>
        </p:spPr>
        <p:txBody>
          <a:bodyPr anchor="ctr">
            <a:normAutofit/>
          </a:bodyPr>
          <a:lstStyle>
            <a:lvl1pPr marL="0" indent="0" algn="ctr">
              <a:buNone/>
              <a:defRPr sz="2100">
                <a:solidFill>
                  <a:schemeClr val="tx1"/>
                </a:solidFill>
                <a:latin typeface="微软雅黑" panose="020B0503020204020204" pitchFamily="34" charset="-122"/>
                <a:ea typeface="微软雅黑" panose="020B0503020204020204" pitchFamily="34" charset="-122"/>
              </a:defRPr>
            </a:lvl1pPr>
          </a:lstStyle>
          <a:p>
            <a:pPr lvl="0"/>
            <a:r>
              <a:rPr lang="zh-CN" altLang="en-US" dirty="0"/>
              <a:t>单击此处编辑母版文本样式</a:t>
            </a:r>
            <a:endParaRPr lang="zh-CN" altLang="en-US" dirty="0"/>
          </a:p>
        </p:txBody>
      </p:sp>
      <p:sp>
        <p:nvSpPr>
          <p:cNvPr id="20" name="Slide Number Placeholder 5"/>
          <p:cNvSpPr>
            <a:spLocks noGrp="1"/>
          </p:cNvSpPr>
          <p:nvPr>
            <p:ph type="sldNum" sz="quarter" idx="4"/>
          </p:nvPr>
        </p:nvSpPr>
        <p:spPr>
          <a:xfrm>
            <a:off x="457200" y="6381334"/>
            <a:ext cx="2133600" cy="365125"/>
          </a:xfrm>
          <a:prstGeom prst="rect">
            <a:avLst/>
          </a:prstGeom>
        </p:spPr>
        <p:txBody>
          <a:bodyPr vert="horz" lIns="91440" tIns="45720" rIns="91440" bIns="45720" rtlCol="0" anchor="ctr"/>
          <a:lstStyle>
            <a:lvl1pPr algn="l">
              <a:defRPr sz="900">
                <a:solidFill>
                  <a:schemeClr val="tx1"/>
                </a:solidFill>
              </a:defRPr>
            </a:lvl1pPr>
          </a:lstStyle>
          <a:p>
            <a:fld id="{61843F8E-D010-314B-8298-AA903D77C421}" type="slidenum">
              <a:rPr lang="en-US" smtClean="0"/>
            </a:fld>
            <a:endParaRPr lang="en-US" dirty="0"/>
          </a:p>
        </p:txBody>
      </p:sp>
    </p:spTree>
  </p:cSld>
  <p:clrMapOvr>
    <a:masterClrMapping/>
  </p:clrMapOvr>
  <p:timing>
    <p:tnLst>
      <p:par>
        <p:cTn id="1" dur="indefinite" restart="never" nodeType="tmRoot"/>
      </p:par>
    </p:tnLst>
  </p:timing>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9" y="457200"/>
            <a:ext cx="2949575"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3887788" y="987427"/>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630239"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A3DFC80-3BB9-4E83-81B2-C67B72F9667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B81B8A-6E36-464C-848B-FD2258B34F40}"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9" y="457200"/>
            <a:ext cx="2949575"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788" y="987427"/>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9"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A3DFC80-3BB9-4E83-81B2-C67B72F9667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B81B8A-6E36-464C-848B-FD2258B34F40}"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A3DFC80-3BB9-4E83-81B2-C67B72F9667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B81B8A-6E36-464C-848B-FD2258B34F40}"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6" y="365125"/>
            <a:ext cx="1971675"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1" y="365125"/>
            <a:ext cx="5762625"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A3DFC80-3BB9-4E83-81B2-C67B72F9667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B81B8A-6E36-464C-848B-FD2258B34F40}"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7" name="组合 6"/>
          <p:cNvGrpSpPr/>
          <p:nvPr userDrawn="1"/>
        </p:nvGrpSpPr>
        <p:grpSpPr>
          <a:xfrm>
            <a:off x="0" y="0"/>
            <a:ext cx="9144000" cy="6902288"/>
            <a:chOff x="0" y="0"/>
            <a:chExt cx="9144000" cy="6902288"/>
          </a:xfrm>
        </p:grpSpPr>
        <p:sp>
          <p:nvSpPr>
            <p:cNvPr id="9" name="矩形 8"/>
            <p:cNvSpPr/>
            <p:nvPr/>
          </p:nvSpPr>
          <p:spPr>
            <a:xfrm flipH="1">
              <a:off x="0" y="0"/>
              <a:ext cx="9144000" cy="908720"/>
            </a:xfrm>
            <a:prstGeom prst="rect">
              <a:avLst/>
            </a:prstGeom>
            <a:gradFill flip="none" rotWithShape="1">
              <a:gsLst>
                <a:gs pos="0">
                  <a:srgbClr val="6A1E1C"/>
                </a:gs>
                <a:gs pos="0">
                  <a:schemeClr val="accent2">
                    <a:lumMod val="75000"/>
                    <a:shade val="30000"/>
                    <a:satMod val="115000"/>
                  </a:schemeClr>
                </a:gs>
                <a:gs pos="32000">
                  <a:schemeClr val="accent2">
                    <a:lumMod val="75000"/>
                    <a:shade val="100000"/>
                    <a:satMod val="115000"/>
                  </a:schemeClr>
                </a:gs>
              </a:gsLst>
              <a:lin ang="0" scaled="1"/>
              <a:tileRect/>
            </a:gradFill>
            <a:ln>
              <a:solidFill>
                <a:srgbClr val="C00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1350"/>
            </a:p>
          </p:txBody>
        </p:sp>
        <p:sp>
          <p:nvSpPr>
            <p:cNvPr id="10" name="矩形 9"/>
            <p:cNvSpPr/>
            <p:nvPr/>
          </p:nvSpPr>
          <p:spPr>
            <a:xfrm flipV="1">
              <a:off x="0" y="908720"/>
              <a:ext cx="9144000" cy="72008"/>
            </a:xfrm>
            <a:prstGeom prst="rect">
              <a:avLst/>
            </a:prstGeom>
            <a:pattFill prst="pct20">
              <a:fgClr>
                <a:schemeClr val="bg1">
                  <a:lumMod val="50000"/>
                </a:schemeClr>
              </a:fgClr>
              <a:bgClr>
                <a:schemeClr val="bg1">
                  <a:lumMod val="65000"/>
                </a:schemeClr>
              </a:bgClr>
            </a:patt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1350"/>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4408" y="38472"/>
              <a:ext cx="862159" cy="831775"/>
            </a:xfrm>
            <a:prstGeom prst="rect">
              <a:avLst/>
            </a:prstGeom>
            <a:effectLst>
              <a:glow>
                <a:schemeClr val="bg1">
                  <a:alpha val="29000"/>
                </a:schemeClr>
              </a:glow>
            </a:effectLst>
          </p:spPr>
        </p:pic>
        <p:sp>
          <p:nvSpPr>
            <p:cNvPr id="12" name="矩形 11"/>
            <p:cNvSpPr/>
            <p:nvPr userDrawn="1"/>
          </p:nvSpPr>
          <p:spPr>
            <a:xfrm flipV="1">
              <a:off x="0" y="6453336"/>
              <a:ext cx="9144000" cy="448952"/>
            </a:xfrm>
            <a:prstGeom prst="rect">
              <a:avLst/>
            </a:prstGeom>
            <a:pattFill prst="pct20">
              <a:fgClr>
                <a:schemeClr val="bg1">
                  <a:lumMod val="50000"/>
                </a:schemeClr>
              </a:fgClr>
              <a:bgClr>
                <a:schemeClr val="bg1">
                  <a:lumMod val="65000"/>
                </a:schemeClr>
              </a:bgClr>
            </a:patt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1350"/>
            </a:p>
          </p:txBody>
        </p:sp>
      </p:grpSp>
      <p:sp>
        <p:nvSpPr>
          <p:cNvPr id="15" name="文本占位符 14"/>
          <p:cNvSpPr>
            <a:spLocks noGrp="1"/>
          </p:cNvSpPr>
          <p:nvPr>
            <p:ph type="body" sz="quarter" idx="10"/>
          </p:nvPr>
        </p:nvSpPr>
        <p:spPr>
          <a:xfrm>
            <a:off x="358664" y="1249234"/>
            <a:ext cx="8461809" cy="4916070"/>
          </a:xfrm>
        </p:spPr>
        <p:txBody>
          <a:bodyPr>
            <a:normAutofit/>
          </a:bodyPr>
          <a:lstStyle>
            <a:lvl1pPr algn="just">
              <a:buClr>
                <a:srgbClr val="FF3300"/>
              </a:buClr>
              <a:defRPr sz="2100" baseline="0">
                <a:latin typeface="Times New Roman" panose="02020603050405020304" pitchFamily="18" charset="0"/>
                <a:ea typeface="楷体" panose="02010609060101010101" pitchFamily="49" charset="-122"/>
              </a:defRPr>
            </a:lvl1pPr>
            <a:lvl2pPr algn="just">
              <a:buClr>
                <a:srgbClr val="0000FF"/>
              </a:buClr>
              <a:defRPr sz="1800">
                <a:latin typeface="微软雅黑" panose="020B0503020204020204" pitchFamily="34" charset="-122"/>
                <a:ea typeface="微软雅黑" panose="020B0503020204020204" pitchFamily="34" charset="-122"/>
              </a:defRPr>
            </a:lvl2pPr>
            <a:lvl3pPr algn="just">
              <a:defRPr sz="1500">
                <a:latin typeface="微软雅黑" panose="020B0503020204020204" pitchFamily="34" charset="-122"/>
                <a:ea typeface="微软雅黑" panose="020B0503020204020204" pitchFamily="34" charset="-122"/>
              </a:defRPr>
            </a:lvl3pPr>
            <a:lvl4pPr algn="just">
              <a:defRPr sz="1350">
                <a:latin typeface="微软雅黑" panose="020B0503020204020204" pitchFamily="34" charset="-122"/>
                <a:ea typeface="微软雅黑" panose="020B0503020204020204" pitchFamily="34" charset="-122"/>
              </a:defRPr>
            </a:lvl4pPr>
            <a:lvl5pPr algn="just">
              <a:defRPr sz="135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7" name="文本占位符 16"/>
          <p:cNvSpPr>
            <a:spLocks noGrp="1"/>
          </p:cNvSpPr>
          <p:nvPr>
            <p:ph type="body" sz="quarter" idx="11"/>
          </p:nvPr>
        </p:nvSpPr>
        <p:spPr>
          <a:xfrm>
            <a:off x="358775" y="188913"/>
            <a:ext cx="7742238" cy="576262"/>
          </a:xfrm>
        </p:spPr>
        <p:txBody>
          <a:bodyPr anchor="ctr">
            <a:noAutofit/>
          </a:bodyPr>
          <a:lstStyle>
            <a:lvl1pPr marL="0" indent="0">
              <a:buNone/>
              <a:defRPr sz="300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defRPr>
            </a:lvl1pPr>
          </a:lstStyle>
          <a:p>
            <a:pPr lvl="0"/>
            <a:r>
              <a:rPr lang="zh-CN" altLang="en-US" dirty="0"/>
              <a:t>单击此处编辑母版文本样式</a:t>
            </a:r>
            <a:endParaRPr lang="zh-CN" altLang="en-US" dirty="0"/>
          </a:p>
        </p:txBody>
      </p:sp>
      <p:sp>
        <p:nvSpPr>
          <p:cNvPr id="19" name="文本框 18"/>
          <p:cNvSpPr txBox="1"/>
          <p:nvPr userDrawn="1"/>
        </p:nvSpPr>
        <p:spPr>
          <a:xfrm>
            <a:off x="251520" y="6561461"/>
            <a:ext cx="792088" cy="275590"/>
          </a:xfrm>
          <a:prstGeom prst="rect">
            <a:avLst/>
          </a:prstGeom>
          <a:noFill/>
        </p:spPr>
        <p:txBody>
          <a:bodyPr wrap="square" rtlCol="0">
            <a:spAutoFit/>
          </a:bodyPr>
          <a:lstStyle/>
          <a:p>
            <a:pPr marL="0" marR="0" lvl="0" indent="0" algn="l" defTabSz="342900" rtl="0" eaLnBrk="1" fontAlgn="auto" latinLnBrk="0" hangingPunct="1">
              <a:lnSpc>
                <a:spcPct val="100000"/>
              </a:lnSpc>
              <a:spcBef>
                <a:spcPts val="0"/>
              </a:spcBef>
              <a:spcAft>
                <a:spcPts val="0"/>
              </a:spcAft>
              <a:buClrTx/>
              <a:buSzTx/>
              <a:buFontTx/>
              <a:buNone/>
              <a:defRPr/>
            </a:pPr>
            <a:fld id="{61843F8E-D010-314B-8298-AA903D77C421}" type="slidenum">
              <a:rPr kumimoji="0" lang="en-US" altLang="zh-CN" sz="1200" b="0" i="0" u="none" strike="noStrike" kern="1200" cap="none" spc="0" normalizeH="0" baseline="0" noProof="0" smtClean="0">
                <a:ln>
                  <a:noFill/>
                </a:ln>
                <a:solidFill>
                  <a:prstClr val="black"/>
                </a:solidFill>
                <a:effectLst/>
                <a:uLnTx/>
                <a:uFillTx/>
                <a:latin typeface="+mn-lt"/>
              </a:rPr>
            </a:fld>
            <a:r>
              <a:rPr kumimoji="0" lang="en-US" altLang="zh-CN" sz="1200" b="0" i="0" u="none" strike="noStrike" kern="1200" cap="none" spc="0" normalizeH="0" baseline="0" noProof="0" dirty="0" smtClean="0">
                <a:ln>
                  <a:noFill/>
                </a:ln>
                <a:solidFill>
                  <a:prstClr val="black"/>
                </a:solidFill>
                <a:effectLst/>
                <a:uLnTx/>
                <a:uFillTx/>
                <a:latin typeface="+mn-lt"/>
              </a:rPr>
              <a:t>/17</a:t>
            </a:r>
            <a:endParaRPr kumimoji="0" lang="en-US" altLang="zh-CN" sz="1200" b="0" i="0" u="none" strike="noStrike" kern="1200" cap="none" spc="0" normalizeH="0" baseline="0" noProof="0" dirty="0">
              <a:ln>
                <a:noFill/>
              </a:ln>
              <a:solidFill>
                <a:prstClr val="black"/>
              </a:solidFill>
              <a:effectLst/>
              <a:uLnTx/>
              <a:uFillTx/>
              <a:latin typeface="+mn-lt"/>
            </a:endParaRPr>
          </a:p>
        </p:txBody>
      </p:sp>
      <p:sp>
        <p:nvSpPr>
          <p:cNvPr id="13" name="AutoShape 1"/>
          <p:cNvSpPr/>
          <p:nvPr userDrawn="1"/>
        </p:nvSpPr>
        <p:spPr bwMode="auto">
          <a:xfrm>
            <a:off x="6175087" y="6497624"/>
            <a:ext cx="2931482" cy="4046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38100" tIns="38100" rIns="38100" bIns="38100" numCol="1" anchor="t" anchorCtr="0" compatLnSpc="1"/>
          <a:lstStyle/>
          <a:p>
            <a:pPr marL="0" marR="0" lvl="0" indent="0" algn="dist" defTabSz="685800" rtl="0" eaLnBrk="1" fontAlgn="base" latinLnBrk="0" hangingPunct="1">
              <a:lnSpc>
                <a:spcPct val="100000"/>
              </a:lnSpc>
              <a:spcBef>
                <a:spcPct val="0"/>
              </a:spcBef>
              <a:spcAft>
                <a:spcPct val="0"/>
              </a:spcAft>
              <a:buClrTx/>
              <a:buSzTx/>
              <a:buFontTx/>
              <a:buNone/>
            </a:pPr>
            <a:r>
              <a:rPr kumimoji="0" lang="zh-CN" altLang="en-US" sz="1500" b="0" i="0" u="none" strike="noStrike" cap="none" spc="0" normalizeH="0" baseline="0" dirty="0">
                <a:ln>
                  <a:noFill/>
                </a:ln>
                <a:solidFill>
                  <a:schemeClr val="tx1"/>
                </a:solidFill>
                <a:effectLst/>
                <a:latin typeface="隶书" panose="02010509060101010101" pitchFamily="49" charset="-122"/>
                <a:ea typeface="隶书" panose="02010509060101010101" pitchFamily="49" charset="-122"/>
              </a:rPr>
              <a:t>苏州大学计算机科学与技术学院</a:t>
            </a:r>
            <a:endParaRPr kumimoji="0" lang="en-AU" sz="1500" b="0" i="0" u="none" strike="noStrike" cap="none" spc="38" normalizeH="0" dirty="0">
              <a:ln>
                <a:noFill/>
              </a:ln>
              <a:solidFill>
                <a:srgbClr val="000000"/>
              </a:solidFill>
              <a:effectLst/>
              <a:latin typeface="隶书" panose="02010509060101010101" pitchFamily="49" charset="-122"/>
              <a:ea typeface="隶书" panose="02010509060101010101" pitchFamily="49" charset="-122"/>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AA3DFC80-3BB9-4E83-81B2-C67B72F9667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B81B8A-6E36-464C-848B-FD2258B34F40}"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A3DFC80-3BB9-4E83-81B2-C67B72F9667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B81B8A-6E36-464C-848B-FD2258B34F40}"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40"/>
            <a:ext cx="78867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5"/>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AA3DFC80-3BB9-4E83-81B2-C67B72F9667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B81B8A-6E36-464C-848B-FD2258B34F40}"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6715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4648200" y="1825625"/>
            <a:ext cx="386715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AA3DFC80-3BB9-4E83-81B2-C67B72F9667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B81B8A-6E36-464C-848B-FD2258B34F40}"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7"/>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30239"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30239" y="2505075"/>
            <a:ext cx="386873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A3DFC80-3BB9-4E83-81B2-C67B72F9667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3B81B8A-6E36-464C-848B-FD2258B34F40}"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AA3DFC80-3BB9-4E83-81B2-C67B72F9667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3B81B8A-6E36-464C-848B-FD2258B34F40}"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A3DFC80-3BB9-4E83-81B2-C67B72F9667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3B81B8A-6E36-464C-848B-FD2258B34F40}"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1.xml"/><Relationship Id="rId8" Type="http://schemas.openxmlformats.org/officeDocument/2006/relationships/slideLayout" Target="../slideLayouts/slideLayout10.xml"/><Relationship Id="rId7" Type="http://schemas.openxmlformats.org/officeDocument/2006/relationships/slideLayout" Target="../slideLayouts/slideLayout9.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 Id="rId3" Type="http://schemas.openxmlformats.org/officeDocument/2006/relationships/slideLayout" Target="../slideLayouts/slideLayout5.xml"/><Relationship Id="rId2" Type="http://schemas.openxmlformats.org/officeDocument/2006/relationships/slideLayout" Target="../slideLayouts/slideLayout4.xml"/><Relationship Id="rId12" Type="http://schemas.openxmlformats.org/officeDocument/2006/relationships/theme" Target="../theme/theme2.xml"/><Relationship Id="rId11" Type="http://schemas.openxmlformats.org/officeDocument/2006/relationships/slideLayout" Target="../slideLayouts/slideLayout13.xml"/><Relationship Id="rId10" Type="http://schemas.openxmlformats.org/officeDocument/2006/relationships/slideLayout" Target="../slideLayouts/slideLayout12.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AU"/>
              <a:t>Click to edit Master title style</a:t>
            </a:r>
            <a:endParaRPr lang="en-US"/>
          </a:p>
        </p:txBody>
      </p:sp>
      <p:sp>
        <p:nvSpPr>
          <p:cNvPr id="3" name="Text Placeholder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en-AU"/>
              <a:t>Click to edit Master text styles</a:t>
            </a:r>
            <a:endParaRPr lang="en-AU"/>
          </a:p>
          <a:p>
            <a:pPr lvl="1"/>
            <a:r>
              <a:rPr lang="en-AU"/>
              <a:t>Second level</a:t>
            </a:r>
            <a:endParaRPr lang="en-AU"/>
          </a:p>
          <a:p>
            <a:pPr lvl="2"/>
            <a:r>
              <a:rPr lang="en-AU"/>
              <a:t>Third level</a:t>
            </a:r>
            <a:endParaRPr lang="en-AU"/>
          </a:p>
          <a:p>
            <a:pPr lvl="3"/>
            <a:r>
              <a:rPr lang="en-AU"/>
              <a:t>Fourth level</a:t>
            </a:r>
            <a:endParaRPr lang="en-AU"/>
          </a:p>
          <a:p>
            <a:pPr lvl="4"/>
            <a:r>
              <a:rPr lang="en-AU"/>
              <a:t>Fifth level</a:t>
            </a:r>
            <a:endParaRPr lang="en-US"/>
          </a:p>
        </p:txBody>
      </p:sp>
      <p:sp>
        <p:nvSpPr>
          <p:cNvPr id="6" name="Slide Number Placeholder 5"/>
          <p:cNvSpPr>
            <a:spLocks noGrp="1"/>
          </p:cNvSpPr>
          <p:nvPr>
            <p:ph type="sldNum" sz="quarter" idx="4"/>
          </p:nvPr>
        </p:nvSpPr>
        <p:spPr>
          <a:xfrm>
            <a:off x="457200" y="6381334"/>
            <a:ext cx="2133600" cy="365125"/>
          </a:xfrm>
          <a:prstGeom prst="rect">
            <a:avLst/>
          </a:prstGeom>
        </p:spPr>
        <p:txBody>
          <a:bodyPr vert="horz" lIns="91440" tIns="45720" rIns="91440" bIns="45720" rtlCol="0" anchor="ctr"/>
          <a:lstStyle>
            <a:lvl1pPr algn="l">
              <a:defRPr sz="900">
                <a:solidFill>
                  <a:schemeClr val="tx1"/>
                </a:solidFill>
              </a:defRPr>
            </a:lvl1pPr>
          </a:lstStyle>
          <a:p>
            <a:fld id="{61843F8E-D010-314B-8298-AA903D77C421}"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iming>
    <p:tnLst>
      <p:par>
        <p:cTn id="1" dur="indefinite" restart="never" nodeType="tmRoot"/>
      </p:par>
    </p:tnLst>
  </p:timing>
  <p:hf hdr="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panose="020B0604020202090204"/>
        <a:buChar char="•"/>
        <a:defRPr sz="2400" kern="1200">
          <a:solidFill>
            <a:schemeClr val="tx1"/>
          </a:solidFill>
          <a:latin typeface="+mn-lt"/>
          <a:ea typeface="+mn-ea"/>
          <a:cs typeface="+mn-cs"/>
        </a:defRPr>
      </a:lvl1pPr>
      <a:lvl2pPr marL="557530" indent="-214630" algn="l" defTabSz="342900" rtl="0" eaLnBrk="1" latinLnBrk="0" hangingPunct="1">
        <a:spcBef>
          <a:spcPct val="20000"/>
        </a:spcBef>
        <a:buFont typeface="Arial" panose="020B0604020202090204"/>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panose="020B0604020202090204"/>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7"/>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628650" y="6356352"/>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3DFC80-3BB9-4E83-81B2-C67B72F9667E}" type="datetimeFigureOut">
              <a:rPr lang="zh-CN" altLang="en-US" smtClean="0"/>
            </a:fld>
            <a:endParaRPr lang="zh-CN" altLang="en-US"/>
          </a:p>
        </p:txBody>
      </p:sp>
      <p:sp>
        <p:nvSpPr>
          <p:cNvPr id="5" name="页脚占位符 4"/>
          <p:cNvSpPr>
            <a:spLocks noGrp="1"/>
          </p:cNvSpPr>
          <p:nvPr>
            <p:ph type="ftr" sz="quarter" idx="3"/>
          </p:nvPr>
        </p:nvSpPr>
        <p:spPr>
          <a:xfrm>
            <a:off x="3028950" y="6356352"/>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2"/>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B81B8A-6E36-464C-848B-FD2258B34F4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9" Type="http://schemas.openxmlformats.org/officeDocument/2006/relationships/image" Target="../media/image23.png"/><Relationship Id="rId8" Type="http://schemas.openxmlformats.org/officeDocument/2006/relationships/image" Target="../media/image22.png"/><Relationship Id="rId7" Type="http://schemas.openxmlformats.org/officeDocument/2006/relationships/image" Target="../media/image21.png"/><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1" Type="http://schemas.openxmlformats.org/officeDocument/2006/relationships/notesSlide" Target="../notesSlides/notesSlide21.xml"/><Relationship Id="rId10" Type="http://schemas.openxmlformats.org/officeDocument/2006/relationships/slideLayout" Target="../slideLayouts/slideLayout2.xml"/><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tags" Target="../tags/tag1.xml"/><Relationship Id="rId1"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txBox="1">
            <a:spLocks noChangeArrowheads="1"/>
          </p:cNvSpPr>
          <p:nvPr/>
        </p:nvSpPr>
        <p:spPr>
          <a:xfrm>
            <a:off x="0" y="3138170"/>
            <a:ext cx="9144000" cy="582295"/>
          </a:xfrm>
          <a:prstGeom prst="rect">
            <a:avLst/>
          </a:prstGeom>
        </p:spPr>
        <p:txBody>
          <a:bodyPr anchor="t"/>
          <a:lstStyle>
            <a:lvl1pPr algn="ctr" defTabSz="342900" rtl="0" eaLnBrk="1" latinLnBrk="0" hangingPunct="1">
              <a:spcBef>
                <a:spcPct val="0"/>
              </a:spcBef>
              <a:buNone/>
              <a:defRPr sz="3300" kern="1200">
                <a:solidFill>
                  <a:schemeClr val="tx1"/>
                </a:solidFill>
                <a:latin typeface="+mj-lt"/>
                <a:ea typeface="+mj-ea"/>
                <a:cs typeface="+mj-cs"/>
              </a:defRPr>
            </a:lvl1pPr>
          </a:lstStyle>
          <a:p>
            <a:pPr>
              <a:lnSpc>
                <a:spcPct val="120000"/>
              </a:lnSpc>
              <a:spcAft>
                <a:spcPts val="1200"/>
              </a:spcAft>
            </a:pPr>
            <a:r>
              <a:rPr lang="zh-CN" altLang="en-US" sz="3600" b="1" dirty="0">
                <a:latin typeface="楷体" panose="02010609060101010101" pitchFamily="49" charset="-122"/>
                <a:ea typeface="楷体" panose="02010609060101010101" pitchFamily="49" charset="-122"/>
              </a:rPr>
              <a:t>实体关系抽取论文分享</a:t>
            </a:r>
            <a:br>
              <a:rPr lang="en-US" altLang="zh-CN" sz="3600" b="1" dirty="0">
                <a:latin typeface="华文楷体" panose="02010600040101010101" pitchFamily="2" charset="-122"/>
                <a:ea typeface="华文楷体" panose="02010600040101010101" pitchFamily="2" charset="-122"/>
              </a:rPr>
            </a:br>
            <a:endParaRPr lang="en-US" altLang="zh-CN" sz="3600" b="1"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6" name="文本框 2"/>
          <p:cNvSpPr txBox="1">
            <a:spLocks noChangeArrowheads="1"/>
          </p:cNvSpPr>
          <p:nvPr/>
        </p:nvSpPr>
        <p:spPr bwMode="auto">
          <a:xfrm>
            <a:off x="6511290" y="4594225"/>
            <a:ext cx="228282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90204" pitchFamily="34" charset="0"/>
                <a:ea typeface="宋体" panose="02010600030101010101" pitchFamily="2" charset="-122"/>
              </a:defRPr>
            </a:lvl1pPr>
            <a:lvl2pPr marL="742950" indent="-285750">
              <a:defRPr>
                <a:solidFill>
                  <a:schemeClr val="tx1"/>
                </a:solidFill>
                <a:latin typeface="Arial" panose="020B0604020202090204" pitchFamily="34" charset="0"/>
                <a:ea typeface="宋体" panose="02010600030101010101" pitchFamily="2" charset="-122"/>
              </a:defRPr>
            </a:lvl2pPr>
            <a:lvl3pPr marL="1143000" indent="-228600">
              <a:defRPr>
                <a:solidFill>
                  <a:schemeClr val="tx1"/>
                </a:solidFill>
                <a:latin typeface="Arial" panose="020B0604020202090204" pitchFamily="34" charset="0"/>
                <a:ea typeface="宋体" panose="02010600030101010101" pitchFamily="2" charset="-122"/>
              </a:defRPr>
            </a:lvl3pPr>
            <a:lvl4pPr marL="1600200" indent="-228600">
              <a:defRPr>
                <a:solidFill>
                  <a:schemeClr val="tx1"/>
                </a:solidFill>
                <a:latin typeface="Arial" panose="020B0604020202090204" pitchFamily="34" charset="0"/>
                <a:ea typeface="宋体" panose="02010600030101010101" pitchFamily="2" charset="-122"/>
              </a:defRPr>
            </a:lvl4pPr>
            <a:lvl5pPr marL="2057400" indent="-22860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9pPr>
          </a:lstStyle>
          <a:p>
            <a:r>
              <a:rPr lang="zh-CN" altLang="en-US" sz="2400" b="1" dirty="0">
                <a:latin typeface="Times New Roman" panose="02020603050405020304" pitchFamily="18" charset="0"/>
                <a:ea typeface="楷体" panose="02010609060101010101" pitchFamily="49" charset="-122"/>
              </a:rPr>
              <a:t>张国梁</a:t>
            </a:r>
            <a:endParaRPr lang="en-US" altLang="zh-CN" sz="2400" b="1" dirty="0">
              <a:latin typeface="Times New Roman" panose="02020603050405020304" pitchFamily="18" charset="0"/>
              <a:ea typeface="楷体" panose="02010609060101010101" pitchFamily="49" charset="-122"/>
            </a:endParaRPr>
          </a:p>
          <a:p>
            <a:r>
              <a:rPr lang="en-US" sz="2400" b="1" dirty="0">
                <a:latin typeface="Times New Roman" panose="02020603050405020304" pitchFamily="18" charset="0"/>
                <a:ea typeface="楷体" panose="02010609060101010101" pitchFamily="49" charset="-122"/>
              </a:rPr>
              <a:t>2021.10.13</a:t>
            </a:r>
            <a:endParaRPr lang="zh-CN" altLang="en-US" sz="2400" b="1" dirty="0">
              <a:latin typeface="Times New Roman" panose="02020603050405020304" pitchFamily="18" charset="0"/>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10" advTm="11032"/>
    </mc:Choice>
    <mc:Fallback>
      <p:transition advTm="11032"/>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sym typeface="+mn-ea"/>
              </a:rPr>
              <a:t>Cas</a:t>
            </a:r>
            <a:r>
              <a:rPr lang="en-US" altLang="zh-CN" dirty="0">
                <a:sym typeface="+mn-ea"/>
              </a:rPr>
              <a:t>R</a:t>
            </a:r>
            <a:r>
              <a:rPr lang="zh-CN" altLang="en-US" dirty="0">
                <a:sym typeface="+mn-ea"/>
              </a:rPr>
              <a:t>el</a:t>
            </a:r>
            <a:endParaRPr lang="zh-CN" altLang="en-US" dirty="0">
              <a:sym typeface="+mn-ea"/>
            </a:endParaRPr>
          </a:p>
        </p:txBody>
      </p:sp>
      <p:sp>
        <p:nvSpPr>
          <p:cNvPr id="2" name="文本框 1"/>
          <p:cNvSpPr txBox="1"/>
          <p:nvPr/>
        </p:nvSpPr>
        <p:spPr>
          <a:xfrm>
            <a:off x="2959735" y="2988945"/>
            <a:ext cx="309880" cy="368300"/>
          </a:xfrm>
          <a:prstGeom prst="rect">
            <a:avLst/>
          </a:prstGeom>
          <a:noFill/>
        </p:spPr>
        <p:txBody>
          <a:bodyPr wrap="none" rtlCol="0">
            <a:spAutoFit/>
          </a:bodyPr>
          <a:p>
            <a:pPr algn="l"/>
            <a:r>
              <a:rPr lang="zh-CN" altLang="en-US"/>
              <a:t>​​</a:t>
            </a:r>
            <a:endParaRPr lang="zh-CN" altLang="en-US"/>
          </a:p>
        </p:txBody>
      </p:sp>
      <p:sp>
        <p:nvSpPr>
          <p:cNvPr id="4" name="Text Placeholder 4"/>
          <p:cNvSpPr txBox="1"/>
          <p:nvPr/>
        </p:nvSpPr>
        <p:spPr>
          <a:xfrm>
            <a:off x="527685" y="1151255"/>
            <a:ext cx="7346950" cy="2295525"/>
          </a:xfrm>
          <a:prstGeom prst="rect">
            <a:avLst/>
          </a:prstGeom>
        </p:spPr>
        <p:txBody>
          <a:bodyPr vert="horz" lIns="91440" tIns="45720" rIns="91440" bIns="45720" rtlCol="0">
            <a:noAutofit/>
          </a:bodyPr>
          <a:lstStyle>
            <a:lvl1pPr marL="257175" indent="-257175" algn="just" defTabSz="342900" rtl="0" eaLnBrk="1" latinLnBrk="0" hangingPunct="1">
              <a:spcBef>
                <a:spcPct val="20000"/>
              </a:spcBef>
              <a:buClr>
                <a:srgbClr val="FF3300"/>
              </a:buClr>
              <a:buFont typeface="Arial" panose="020B0604020202090204"/>
              <a:buChar char="•"/>
              <a:defRPr sz="2100" kern="1200">
                <a:solidFill>
                  <a:schemeClr val="tx1"/>
                </a:solidFill>
                <a:latin typeface="微软雅黑" panose="020B0503020204020204" pitchFamily="34" charset="-122"/>
                <a:ea typeface="微软雅黑" panose="020B0503020204020204" pitchFamily="34" charset="-122"/>
                <a:cs typeface="+mn-cs"/>
              </a:defRPr>
            </a:lvl1pPr>
            <a:lvl2pPr marL="557530" indent="-214630" algn="just" defTabSz="342900" rtl="0" eaLnBrk="1" latinLnBrk="0" hangingPunct="1">
              <a:spcBef>
                <a:spcPct val="20000"/>
              </a:spcBef>
              <a:buClr>
                <a:srgbClr val="0000FF"/>
              </a:buClr>
              <a:buFont typeface="Arial" panose="020B0604020202090204"/>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857250" indent="-171450" algn="just" defTabSz="342900" rtl="0" eaLnBrk="1" latinLnBrk="0" hangingPunct="1">
              <a:spcBef>
                <a:spcPct val="20000"/>
              </a:spcBef>
              <a:buFont typeface="Arial" panose="020B0604020202090204"/>
              <a:buChar char="•"/>
              <a:defRPr sz="1500" kern="1200">
                <a:solidFill>
                  <a:schemeClr val="tx1"/>
                </a:solidFill>
                <a:latin typeface="微软雅黑" panose="020B0503020204020204" pitchFamily="34" charset="-122"/>
                <a:ea typeface="微软雅黑" panose="020B0503020204020204" pitchFamily="34" charset="-122"/>
                <a:cs typeface="+mn-cs"/>
              </a:defRPr>
            </a:lvl3pPr>
            <a:lvl4pPr marL="1200150" indent="-171450" algn="just" defTabSz="342900" rtl="0" eaLnBrk="1" latinLnBrk="0" hangingPunct="1">
              <a:spcBef>
                <a:spcPct val="20000"/>
              </a:spcBef>
              <a:buFont typeface="Arial" panose="020B0604020202090204"/>
              <a:buChar char="–"/>
              <a:defRPr sz="1350" kern="1200">
                <a:solidFill>
                  <a:schemeClr val="tx1"/>
                </a:solidFill>
                <a:latin typeface="微软雅黑" panose="020B0503020204020204" pitchFamily="34" charset="-122"/>
                <a:ea typeface="微软雅黑" panose="020B0503020204020204" pitchFamily="34" charset="-122"/>
                <a:cs typeface="+mn-cs"/>
              </a:defRPr>
            </a:lvl4pPr>
            <a:lvl5pPr marL="1543050" indent="-171450" algn="just" defTabSz="342900" rtl="0" eaLnBrk="1" latinLnBrk="0" hangingPunct="1">
              <a:spcBef>
                <a:spcPct val="20000"/>
              </a:spcBef>
              <a:buFont typeface="Arial" panose="020B0604020202090204"/>
              <a:buChar char="»"/>
              <a:defRPr sz="1350"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9pPr>
          </a:lstStyle>
          <a:p>
            <a:pPr marL="0" indent="0" fontAlgn="auto">
              <a:lnSpc>
                <a:spcPct val="100000"/>
              </a:lnSpc>
              <a:spcBef>
                <a:spcPts val="0"/>
              </a:spcBef>
              <a:buClrTx/>
              <a:buNone/>
            </a:pPr>
            <a:r>
              <a:rPr lang="zh-CN" altLang="en-US" sz="2000" b="1" dirty="0">
                <a:latin typeface="Times New Roman" panose="02020603050405020304" pitchFamily="18" charset="0"/>
                <a:ea typeface="楷体" panose="02010609060101010101" pitchFamily="49" charset="-122"/>
              </a:rPr>
              <a:t>优点：</a:t>
            </a:r>
            <a:endParaRPr lang="zh-CN" altLang="en-US" sz="2000" b="1" dirty="0">
              <a:latin typeface="Times New Roman" panose="02020603050405020304" pitchFamily="18" charset="0"/>
              <a:ea typeface="楷体" panose="02010609060101010101" pitchFamily="49" charset="-122"/>
            </a:endParaRPr>
          </a:p>
          <a:p>
            <a:pPr marL="0" indent="0" fontAlgn="auto">
              <a:lnSpc>
                <a:spcPct val="100000"/>
              </a:lnSpc>
              <a:spcBef>
                <a:spcPts val="0"/>
              </a:spcBef>
              <a:buClrTx/>
              <a:buNone/>
            </a:pPr>
            <a:r>
              <a:rPr lang="zh-CN" altLang="en-US" sz="1800" dirty="0">
                <a:latin typeface="Times New Roman" panose="02020603050405020304" pitchFamily="18" charset="0"/>
                <a:ea typeface="楷体" panose="02010609060101010101" pitchFamily="49" charset="-122"/>
              </a:rPr>
              <a:t>• 从模型结构看：覆盖重叠三元组的预测问题，缓解了一定的误差传播</a:t>
            </a:r>
            <a:endParaRPr lang="zh-CN" altLang="en-US" sz="1800" dirty="0">
              <a:latin typeface="Times New Roman" panose="02020603050405020304" pitchFamily="18" charset="0"/>
              <a:ea typeface="楷体" panose="02010609060101010101" pitchFamily="49" charset="-122"/>
            </a:endParaRPr>
          </a:p>
          <a:p>
            <a:pPr marL="0" indent="0" fontAlgn="auto">
              <a:lnSpc>
                <a:spcPct val="100000"/>
              </a:lnSpc>
              <a:spcBef>
                <a:spcPts val="0"/>
              </a:spcBef>
              <a:buClrTx/>
              <a:buNone/>
            </a:pPr>
            <a:endParaRPr lang="zh-CN" altLang="en-US" sz="1800" dirty="0">
              <a:latin typeface="Times New Roman" panose="02020603050405020304" pitchFamily="18" charset="0"/>
              <a:ea typeface="楷体" panose="02010609060101010101" pitchFamily="49" charset="-122"/>
            </a:endParaRPr>
          </a:p>
          <a:p>
            <a:pPr marL="0" indent="0" fontAlgn="auto">
              <a:lnSpc>
                <a:spcPct val="110000"/>
              </a:lnSpc>
              <a:spcBef>
                <a:spcPts val="0"/>
              </a:spcBef>
              <a:buClrTx/>
              <a:buNone/>
            </a:pPr>
            <a:r>
              <a:rPr lang="zh-CN" altLang="en-US" sz="1800" dirty="0">
                <a:latin typeface="Times New Roman" panose="02020603050405020304" pitchFamily="18" charset="0"/>
                <a:ea typeface="楷体" panose="02010609060101010101" pitchFamily="49" charset="-122"/>
                <a:sym typeface="+mn-ea"/>
              </a:rPr>
              <a:t>• 从理论上看：f(s,o) → r               f</a:t>
            </a:r>
            <a:r>
              <a:rPr lang="zh-CN" altLang="en-US" sz="1800" baseline="-25000" dirty="0">
                <a:latin typeface="Times New Roman" panose="02020603050405020304" pitchFamily="18" charset="0"/>
                <a:ea typeface="楷体" panose="02010609060101010101" pitchFamily="49" charset="-122"/>
                <a:sym typeface="+mn-ea"/>
              </a:rPr>
              <a:t>r</a:t>
            </a:r>
            <a:r>
              <a:rPr lang="zh-CN" altLang="en-US" sz="1800" dirty="0">
                <a:latin typeface="Times New Roman" panose="02020603050405020304" pitchFamily="18" charset="0"/>
                <a:ea typeface="楷体" panose="02010609060101010101" pitchFamily="49" charset="-122"/>
                <a:sym typeface="+mn-ea"/>
              </a:rPr>
              <a:t>(s) → o</a:t>
            </a:r>
            <a:endParaRPr lang="zh-CN" altLang="en-US" sz="1800" dirty="0">
              <a:latin typeface="Times New Roman" panose="02020603050405020304" pitchFamily="18" charset="0"/>
              <a:ea typeface="楷体" panose="02010609060101010101" pitchFamily="49" charset="-122"/>
              <a:sym typeface="+mn-ea"/>
            </a:endParaRPr>
          </a:p>
          <a:p>
            <a:pPr marL="0" indent="0" fontAlgn="auto">
              <a:lnSpc>
                <a:spcPct val="110000"/>
              </a:lnSpc>
              <a:spcBef>
                <a:spcPts val="0"/>
              </a:spcBef>
              <a:buClrTx/>
              <a:buNone/>
            </a:pPr>
            <a:r>
              <a:rPr lang="en-US" altLang="zh-CN" sz="1800" dirty="0">
                <a:latin typeface="Times New Roman" panose="02020603050405020304" pitchFamily="18" charset="0"/>
                <a:ea typeface="楷体" panose="02010609060101010101" pitchFamily="49" charset="-122"/>
                <a:sym typeface="+mn-ea"/>
              </a:rPr>
              <a:t>- </a:t>
            </a:r>
            <a:r>
              <a:rPr lang="zh-CN" altLang="en-US" sz="1800" dirty="0">
                <a:latin typeface="Times New Roman" panose="02020603050405020304" pitchFamily="18" charset="0"/>
                <a:ea typeface="楷体" panose="02010609060101010101" pitchFamily="49" charset="-122"/>
                <a:sym typeface="+mn-ea"/>
              </a:rPr>
              <a:t>在关系分类这一步，之前是用一个分类器，</a:t>
            </a:r>
            <a:r>
              <a:rPr lang="zh-CN" altLang="en-US" sz="1800" b="1" u="sng" dirty="0">
                <a:latin typeface="Times New Roman" panose="02020603050405020304" pitchFamily="18" charset="0"/>
                <a:ea typeface="楷体" panose="02010609060101010101" pitchFamily="49" charset="-122"/>
                <a:sym typeface="+mn-ea"/>
              </a:rPr>
              <a:t>数据不平衡</a:t>
            </a:r>
            <a:r>
              <a:rPr lang="zh-CN" altLang="en-US" sz="1800" dirty="0">
                <a:latin typeface="Times New Roman" panose="02020603050405020304" pitchFamily="18" charset="0"/>
                <a:ea typeface="楷体" panose="02010609060101010101" pitchFamily="49" charset="-122"/>
                <a:sym typeface="+mn-ea"/>
              </a:rPr>
              <a:t>影响分类效果。但这里是多个二分类器，互相影响的程度更小。</a:t>
            </a:r>
            <a:endParaRPr lang="zh-CN" altLang="en-US" sz="1800" dirty="0">
              <a:latin typeface="Times New Roman" panose="02020603050405020304" pitchFamily="18" charset="0"/>
              <a:ea typeface="楷体" panose="02010609060101010101" pitchFamily="49" charset="-122"/>
              <a:sym typeface="+mn-ea"/>
            </a:endParaRPr>
          </a:p>
          <a:p>
            <a:pPr marL="0" indent="0" fontAlgn="auto">
              <a:lnSpc>
                <a:spcPct val="110000"/>
              </a:lnSpc>
              <a:spcBef>
                <a:spcPts val="0"/>
              </a:spcBef>
              <a:buClrTx/>
              <a:buNone/>
            </a:pPr>
            <a:r>
              <a:rPr lang="en-US" altLang="zh-CN" sz="1800" dirty="0">
                <a:latin typeface="Times New Roman" panose="02020603050405020304" pitchFamily="18" charset="0"/>
                <a:ea typeface="楷体" panose="02010609060101010101" pitchFamily="49" charset="-122"/>
                <a:sym typeface="+mn-ea"/>
              </a:rPr>
              <a:t>- </a:t>
            </a:r>
            <a:r>
              <a:rPr lang="zh-CN" altLang="en-US" sz="1800" dirty="0">
                <a:latin typeface="Times New Roman" panose="02020603050405020304" pitchFamily="18" charset="0"/>
                <a:ea typeface="楷体" panose="02010609060101010101" pitchFamily="49" charset="-122"/>
                <a:sym typeface="+mn-ea"/>
              </a:rPr>
              <a:t>不用考虑</a:t>
            </a:r>
            <a:r>
              <a:rPr lang="zh-CN" altLang="en-US" sz="1800" b="1" u="sng" dirty="0">
                <a:latin typeface="Times New Roman" panose="02020603050405020304" pitchFamily="18" charset="0"/>
                <a:ea typeface="楷体" panose="02010609060101010101" pitchFamily="49" charset="-122"/>
                <a:sym typeface="+mn-ea"/>
              </a:rPr>
              <a:t>负例</a:t>
            </a:r>
            <a:r>
              <a:rPr lang="zh-CN" altLang="en-US" sz="1800" dirty="0">
                <a:latin typeface="Times New Roman" panose="02020603050405020304" pitchFamily="18" charset="0"/>
                <a:ea typeface="楷体" panose="02010609060101010101" pitchFamily="49" charset="-122"/>
                <a:sym typeface="+mn-ea"/>
              </a:rPr>
              <a:t>（</a:t>
            </a:r>
            <a:r>
              <a:rPr lang="en-US" altLang="zh-CN" sz="1800" dirty="0">
                <a:latin typeface="Times New Roman" panose="02020603050405020304" pitchFamily="18" charset="0"/>
                <a:ea typeface="楷体" panose="02010609060101010101" pitchFamily="49" charset="-122"/>
                <a:sym typeface="+mn-ea"/>
              </a:rPr>
              <a:t>NA</a:t>
            </a:r>
            <a:r>
              <a:rPr lang="zh-CN" altLang="en-US" sz="1800" dirty="0">
                <a:latin typeface="Times New Roman" panose="02020603050405020304" pitchFamily="18" charset="0"/>
                <a:ea typeface="楷体" panose="02010609060101010101" pitchFamily="49" charset="-122"/>
                <a:sym typeface="+mn-ea"/>
              </a:rPr>
              <a:t>）影响</a:t>
            </a:r>
            <a:endParaRPr lang="zh-CN" altLang="en-US" sz="1800" dirty="0">
              <a:latin typeface="Times New Roman" panose="02020603050405020304" pitchFamily="18" charset="0"/>
              <a:ea typeface="楷体" panose="02010609060101010101" pitchFamily="49" charset="-122"/>
              <a:sym typeface="+mn-ea"/>
            </a:endParaRPr>
          </a:p>
          <a:p>
            <a:pPr marL="0" indent="0" fontAlgn="auto">
              <a:lnSpc>
                <a:spcPct val="110000"/>
              </a:lnSpc>
              <a:spcBef>
                <a:spcPts val="0"/>
              </a:spcBef>
              <a:buClrTx/>
              <a:buNone/>
            </a:pPr>
            <a:r>
              <a:rPr lang="en-US" altLang="zh-CN" sz="1800" dirty="0">
                <a:latin typeface="Times New Roman" panose="02020603050405020304" pitchFamily="18" charset="0"/>
                <a:ea typeface="楷体" panose="02010609060101010101" pitchFamily="49" charset="-122"/>
                <a:sym typeface="+mn-ea"/>
              </a:rPr>
              <a:t>- </a:t>
            </a:r>
            <a:r>
              <a:rPr lang="zh-CN" altLang="en-US" sz="1800" dirty="0">
                <a:latin typeface="Times New Roman" panose="02020603050405020304" pitchFamily="18" charset="0"/>
                <a:ea typeface="楷体" panose="02010609060101010101" pitchFamily="49" charset="-122"/>
                <a:sym typeface="+mn-ea"/>
              </a:rPr>
              <a:t>重叠实体对在进行关系分类时，易混淆，单独一个分类器的分类难度也比较大。</a:t>
            </a:r>
            <a:endParaRPr lang="zh-CN" altLang="en-US" sz="1800" dirty="0">
              <a:latin typeface="Times New Roman" panose="02020603050405020304" pitchFamily="18" charset="0"/>
              <a:ea typeface="楷体" panose="02010609060101010101" pitchFamily="49" charset="-122"/>
              <a:sym typeface="+mn-ea"/>
            </a:endParaRPr>
          </a:p>
          <a:p>
            <a:pPr marL="0" indent="0" fontAlgn="auto">
              <a:lnSpc>
                <a:spcPct val="100000"/>
              </a:lnSpc>
              <a:spcBef>
                <a:spcPts val="0"/>
              </a:spcBef>
              <a:buClrTx/>
              <a:buNone/>
            </a:pPr>
            <a:endParaRPr lang="zh-CN" altLang="en-US" sz="1800" dirty="0">
              <a:latin typeface="Times New Roman" panose="02020603050405020304" pitchFamily="18" charset="0"/>
              <a:ea typeface="楷体" panose="02010609060101010101" pitchFamily="49" charset="-122"/>
              <a:sym typeface="+mn-ea"/>
            </a:endParaRPr>
          </a:p>
        </p:txBody>
      </p:sp>
      <p:sp>
        <p:nvSpPr>
          <p:cNvPr id="8" name="Text Placeholder 4"/>
          <p:cNvSpPr txBox="1"/>
          <p:nvPr/>
        </p:nvSpPr>
        <p:spPr>
          <a:xfrm>
            <a:off x="527685" y="4254500"/>
            <a:ext cx="6471285" cy="1259840"/>
          </a:xfrm>
          <a:prstGeom prst="rect">
            <a:avLst/>
          </a:prstGeom>
        </p:spPr>
        <p:txBody>
          <a:bodyPr vert="horz" lIns="91440" tIns="45720" rIns="91440" bIns="45720" rtlCol="0">
            <a:noAutofit/>
          </a:bodyPr>
          <a:lstStyle>
            <a:lvl1pPr marL="257175" indent="-257175" algn="just" defTabSz="342900" rtl="0" eaLnBrk="1" latinLnBrk="0" hangingPunct="1">
              <a:spcBef>
                <a:spcPct val="20000"/>
              </a:spcBef>
              <a:buClr>
                <a:srgbClr val="FF3300"/>
              </a:buClr>
              <a:buFont typeface="Arial" panose="020B0604020202090204"/>
              <a:buChar char="•"/>
              <a:defRPr sz="2100" kern="1200">
                <a:solidFill>
                  <a:schemeClr val="tx1"/>
                </a:solidFill>
                <a:latin typeface="微软雅黑" panose="020B0503020204020204" pitchFamily="34" charset="-122"/>
                <a:ea typeface="微软雅黑" panose="020B0503020204020204" pitchFamily="34" charset="-122"/>
                <a:cs typeface="+mn-cs"/>
              </a:defRPr>
            </a:lvl1pPr>
            <a:lvl2pPr marL="557530" indent="-214630" algn="just" defTabSz="342900" rtl="0" eaLnBrk="1" latinLnBrk="0" hangingPunct="1">
              <a:spcBef>
                <a:spcPct val="20000"/>
              </a:spcBef>
              <a:buClr>
                <a:srgbClr val="0000FF"/>
              </a:buClr>
              <a:buFont typeface="Arial" panose="020B0604020202090204"/>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857250" indent="-171450" algn="just" defTabSz="342900" rtl="0" eaLnBrk="1" latinLnBrk="0" hangingPunct="1">
              <a:spcBef>
                <a:spcPct val="20000"/>
              </a:spcBef>
              <a:buFont typeface="Arial" panose="020B0604020202090204"/>
              <a:buChar char="•"/>
              <a:defRPr sz="1500" kern="1200">
                <a:solidFill>
                  <a:schemeClr val="tx1"/>
                </a:solidFill>
                <a:latin typeface="微软雅黑" panose="020B0503020204020204" pitchFamily="34" charset="-122"/>
                <a:ea typeface="微软雅黑" panose="020B0503020204020204" pitchFamily="34" charset="-122"/>
                <a:cs typeface="+mn-cs"/>
              </a:defRPr>
            </a:lvl3pPr>
            <a:lvl4pPr marL="1200150" indent="-171450" algn="just" defTabSz="342900" rtl="0" eaLnBrk="1" latinLnBrk="0" hangingPunct="1">
              <a:spcBef>
                <a:spcPct val="20000"/>
              </a:spcBef>
              <a:buFont typeface="Arial" panose="020B0604020202090204"/>
              <a:buChar char="–"/>
              <a:defRPr sz="1350" kern="1200">
                <a:solidFill>
                  <a:schemeClr val="tx1"/>
                </a:solidFill>
                <a:latin typeface="微软雅黑" panose="020B0503020204020204" pitchFamily="34" charset="-122"/>
                <a:ea typeface="微软雅黑" panose="020B0503020204020204" pitchFamily="34" charset="-122"/>
                <a:cs typeface="+mn-cs"/>
              </a:defRPr>
            </a:lvl4pPr>
            <a:lvl5pPr marL="1543050" indent="-171450" algn="just" defTabSz="342900" rtl="0" eaLnBrk="1" latinLnBrk="0" hangingPunct="1">
              <a:spcBef>
                <a:spcPct val="20000"/>
              </a:spcBef>
              <a:buFont typeface="Arial" panose="020B0604020202090204"/>
              <a:buChar char="»"/>
              <a:defRPr sz="1350"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9pPr>
          </a:lstStyle>
          <a:p>
            <a:pPr marL="0" indent="0" fontAlgn="auto">
              <a:lnSpc>
                <a:spcPct val="100000"/>
              </a:lnSpc>
              <a:spcBef>
                <a:spcPts val="0"/>
              </a:spcBef>
              <a:buClrTx/>
              <a:buNone/>
            </a:pPr>
            <a:r>
              <a:rPr lang="zh-CN" altLang="en-US" sz="2000" b="1" dirty="0">
                <a:latin typeface="Times New Roman" panose="02020603050405020304" pitchFamily="18" charset="0"/>
                <a:ea typeface="楷体" panose="02010609060101010101" pitchFamily="49" charset="-122"/>
              </a:rPr>
              <a:t>缺点：</a:t>
            </a:r>
            <a:endParaRPr lang="zh-CN" altLang="en-US" sz="2000" b="1" dirty="0">
              <a:latin typeface="Times New Roman" panose="02020603050405020304" pitchFamily="18" charset="0"/>
              <a:ea typeface="楷体" panose="02010609060101010101" pitchFamily="49" charset="-122"/>
            </a:endParaRPr>
          </a:p>
          <a:p>
            <a:pPr marL="0" indent="0" fontAlgn="auto">
              <a:lnSpc>
                <a:spcPct val="100000"/>
              </a:lnSpc>
              <a:spcBef>
                <a:spcPts val="0"/>
              </a:spcBef>
              <a:buClrTx/>
              <a:buNone/>
            </a:pPr>
            <a:r>
              <a:rPr lang="zh-CN" altLang="en-US" sz="1800" dirty="0">
                <a:latin typeface="Times New Roman" panose="02020603050405020304" pitchFamily="18" charset="0"/>
                <a:ea typeface="楷体" panose="02010609060101010101" pitchFamily="49" charset="-122"/>
              </a:rPr>
              <a:t>• 训练时，第二阶段需要用到精标数据，而预测时则依赖第一阶段结果，因此也会造成一定的误差传播和训练预测的不匹配。</a:t>
            </a:r>
            <a:endParaRPr lang="zh-CN" altLang="en-US" sz="1800" dirty="0">
              <a:latin typeface="Times New Roman" panose="02020603050405020304" pitchFamily="18" charset="0"/>
              <a:ea typeface="楷体" panose="02010609060101010101" pitchFamily="49" charset="-122"/>
            </a:endParaRPr>
          </a:p>
        </p:txBody>
      </p:sp>
      <p:sp>
        <p:nvSpPr>
          <p:cNvPr id="5" name="文本框 4"/>
          <p:cNvSpPr txBox="1"/>
          <p:nvPr/>
        </p:nvSpPr>
        <p:spPr>
          <a:xfrm>
            <a:off x="527685" y="5514340"/>
            <a:ext cx="6943725" cy="368300"/>
          </a:xfrm>
          <a:prstGeom prst="rect">
            <a:avLst/>
          </a:prstGeom>
          <a:noFill/>
        </p:spPr>
        <p:txBody>
          <a:bodyPr wrap="square" rtlCol="0">
            <a:spAutoFit/>
          </a:bodyPr>
          <a:p>
            <a:r>
              <a:rPr lang="zh-CN" altLang="en-US">
                <a:latin typeface="楷体" charset="0"/>
                <a:ea typeface="楷体" charset="0"/>
              </a:rPr>
              <a:t>这主要还是由于分了两阶段所致，那么如何</a:t>
            </a:r>
            <a:r>
              <a:rPr lang="zh-CN" altLang="en-US">
                <a:solidFill>
                  <a:srgbClr val="C00000"/>
                </a:solidFill>
                <a:latin typeface="楷体" charset="0"/>
                <a:ea typeface="楷体" charset="0"/>
              </a:rPr>
              <a:t>一个阶段</a:t>
            </a:r>
            <a:r>
              <a:rPr lang="zh-CN" altLang="en-US">
                <a:latin typeface="楷体" charset="0"/>
                <a:ea typeface="楷体" charset="0"/>
              </a:rPr>
              <a:t>就能解决问题？</a:t>
            </a:r>
            <a:endParaRPr lang="zh-CN" altLang="en-US">
              <a:latin typeface="楷体" charset="0"/>
              <a:ea typeface="楷体" charset="0"/>
            </a:endParaRPr>
          </a:p>
        </p:txBody>
      </p:sp>
      <p:sp>
        <p:nvSpPr>
          <p:cNvPr id="6" name="右箭头 5"/>
          <p:cNvSpPr/>
          <p:nvPr/>
        </p:nvSpPr>
        <p:spPr>
          <a:xfrm flipV="1">
            <a:off x="3269615" y="2155825"/>
            <a:ext cx="384175" cy="140970"/>
          </a:xfrm>
          <a:prstGeom prst="rightArrow">
            <a:avLst/>
          </a:prstGeom>
        </p:spPr>
        <p:style>
          <a:lnRef idx="1">
            <a:schemeClr val="dk1"/>
          </a:lnRef>
          <a:fillRef idx="3">
            <a:schemeClr val="dk1"/>
          </a:fillRef>
          <a:effectRef idx="2">
            <a:schemeClr val="dk1"/>
          </a:effectRef>
          <a:fontRef idx="minor">
            <a:schemeClr val="lt1"/>
          </a:fontRef>
        </p:style>
        <p:txBody>
          <a:bodyPr/>
          <a:p>
            <a:endParaRPr lang="zh-CN"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82193" y="1484786"/>
            <a:ext cx="8461809" cy="3687053"/>
          </a:xfrm>
        </p:spPr>
        <p:txBody>
          <a:bodyPr>
            <a:normAutofit lnSpcReduction="10000"/>
          </a:bodyPr>
          <a:lstStyle/>
          <a:p>
            <a:pPr>
              <a:lnSpc>
                <a:spcPct val="170000"/>
              </a:lnSpc>
              <a:buClr>
                <a:schemeClr val="tx1"/>
              </a:buClr>
            </a:pPr>
            <a:r>
              <a:rPr lang="zh-CN" altLang="en-US" sz="2800" b="1" dirty="0">
                <a:solidFill>
                  <a:schemeClr val="tx1"/>
                </a:solidFill>
                <a:latin typeface="楷体" panose="02010609060101010101" pitchFamily="49" charset="-122"/>
              </a:rPr>
              <a:t>实体关系抽取任务介绍</a:t>
            </a:r>
            <a:endParaRPr lang="zh-CN" altLang="en-US" sz="2800" b="1" dirty="0">
              <a:solidFill>
                <a:srgbClr val="C00000"/>
              </a:solidFill>
              <a:latin typeface="楷体" panose="02010609060101010101" pitchFamily="49" charset="-122"/>
            </a:endParaRPr>
          </a:p>
          <a:p>
            <a:pPr>
              <a:lnSpc>
                <a:spcPct val="170000"/>
              </a:lnSpc>
              <a:buClr>
                <a:schemeClr val="tx1"/>
              </a:buClr>
            </a:pPr>
            <a:r>
              <a:rPr lang="en-US" altLang="zh-CN" sz="2800" b="1" dirty="0">
                <a:solidFill>
                  <a:schemeClr val="tx1"/>
                </a:solidFill>
                <a:latin typeface="楷体" panose="02010609060101010101" pitchFamily="49" charset="-122"/>
              </a:rPr>
              <a:t>CaSrel</a:t>
            </a:r>
            <a:endParaRPr lang="en-US" altLang="zh-CN" sz="2400" b="1" i="1" dirty="0">
              <a:solidFill>
                <a:srgbClr val="C00000"/>
              </a:solidFill>
              <a:latin typeface="楷体" panose="02010609060101010101" pitchFamily="49" charset="-122"/>
            </a:endParaRPr>
          </a:p>
          <a:p>
            <a:pPr>
              <a:lnSpc>
                <a:spcPct val="170000"/>
              </a:lnSpc>
              <a:buClr>
                <a:schemeClr val="tx1"/>
              </a:buClr>
            </a:pPr>
            <a:r>
              <a:rPr lang="en-US" altLang="zh-CN" sz="2800" b="1" dirty="0">
                <a:solidFill>
                  <a:srgbClr val="C00000"/>
                </a:solidFill>
                <a:latin typeface="楷体" panose="02010609060101010101" pitchFamily="49" charset="-122"/>
              </a:rPr>
              <a:t>TPLinker</a:t>
            </a:r>
            <a:endParaRPr lang="en-US" altLang="zh-CN" sz="2800" b="1" dirty="0">
              <a:latin typeface="楷体" panose="02010609060101010101" pitchFamily="49" charset="-122"/>
            </a:endParaRPr>
          </a:p>
          <a:p>
            <a:pPr>
              <a:lnSpc>
                <a:spcPct val="170000"/>
              </a:lnSpc>
              <a:buClr>
                <a:schemeClr val="tx1"/>
              </a:buClr>
            </a:pPr>
            <a:r>
              <a:rPr lang="en-US" altLang="zh-CN" sz="2800" b="1" dirty="0">
                <a:latin typeface="楷体" panose="02010609060101010101" pitchFamily="49" charset="-122"/>
              </a:rPr>
              <a:t>SPN</a:t>
            </a:r>
            <a:endParaRPr lang="en-US" altLang="zh-CN" sz="2800" b="1" dirty="0">
              <a:latin typeface="楷体" panose="02010609060101010101" pitchFamily="49" charset="-122"/>
            </a:endParaRPr>
          </a:p>
        </p:txBody>
      </p:sp>
      <p:sp>
        <p:nvSpPr>
          <p:cNvPr id="3" name="文本占位符 2"/>
          <p:cNvSpPr>
            <a:spLocks noGrp="1"/>
          </p:cNvSpPr>
          <p:nvPr>
            <p:ph type="body" sz="quarter" idx="11"/>
          </p:nvPr>
        </p:nvSpPr>
        <p:spPr>
          <a:xfrm>
            <a:off x="179512" y="260650"/>
            <a:ext cx="7742238" cy="432197"/>
          </a:xfrm>
        </p:spPr>
        <p:txBody>
          <a:bodyPr/>
          <a:lstStyle/>
          <a:p>
            <a:r>
              <a:rPr lang="zh-CN" altLang="en-US" b="1" dirty="0">
                <a:latin typeface="楷体" panose="02010609060101010101" pitchFamily="49" charset="-122"/>
                <a:ea typeface="楷体" panose="02010609060101010101" pitchFamily="49" charset="-122"/>
              </a:rPr>
              <a:t>目录</a:t>
            </a:r>
            <a:endParaRPr lang="zh-CN" altLang="en-US" b="1" dirty="0">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10" advTm="2174"/>
    </mc:Choice>
    <mc:Fallback>
      <p:transition advTm="2174"/>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latin typeface="楷体" panose="02010609060101010101" pitchFamily="49" charset="-122"/>
                <a:ea typeface="楷体" panose="02010609060101010101" pitchFamily="49" charset="-122"/>
              </a:rPr>
              <a:t>T</a:t>
            </a:r>
            <a:r>
              <a:rPr lang="en-US" altLang="zh-CN" dirty="0">
                <a:latin typeface="楷体" panose="02010609060101010101" pitchFamily="49" charset="-122"/>
                <a:ea typeface="楷体" panose="02010609060101010101" pitchFamily="49" charset="-122"/>
              </a:rPr>
              <a:t>PL</a:t>
            </a:r>
            <a:r>
              <a:rPr lang="zh-CN" altLang="en-US" dirty="0">
                <a:latin typeface="楷体" panose="02010609060101010101" pitchFamily="49" charset="-122"/>
                <a:ea typeface="楷体" panose="02010609060101010101" pitchFamily="49" charset="-122"/>
              </a:rPr>
              <a:t>inker</a:t>
            </a:r>
            <a:endParaRPr lang="zh-CN" altLang="en-US" dirty="0">
              <a:latin typeface="楷体" panose="02010609060101010101" pitchFamily="49" charset="-122"/>
              <a:ea typeface="楷体" panose="02010609060101010101" pitchFamily="49" charset="-122"/>
            </a:endParaRPr>
          </a:p>
        </p:txBody>
      </p:sp>
      <p:sp>
        <p:nvSpPr>
          <p:cNvPr id="5" name="Text Placeholder 4"/>
          <p:cNvSpPr txBox="1"/>
          <p:nvPr/>
        </p:nvSpPr>
        <p:spPr>
          <a:xfrm>
            <a:off x="548005" y="1156970"/>
            <a:ext cx="8047990" cy="616585"/>
          </a:xfrm>
          <a:prstGeom prst="rect">
            <a:avLst/>
          </a:prstGeom>
        </p:spPr>
        <p:txBody>
          <a:bodyPr vert="horz" lIns="91440" tIns="45720" rIns="91440" bIns="45720" rtlCol="0">
            <a:noAutofit/>
          </a:bodyPr>
          <a:lstStyle>
            <a:lvl1pPr marL="257175" indent="-257175" algn="just" defTabSz="342900" rtl="0" eaLnBrk="1" latinLnBrk="0" hangingPunct="1">
              <a:spcBef>
                <a:spcPct val="20000"/>
              </a:spcBef>
              <a:buClr>
                <a:srgbClr val="FF3300"/>
              </a:buClr>
              <a:buFont typeface="Arial" panose="020B0604020202090204"/>
              <a:buChar char="•"/>
              <a:defRPr sz="2100" kern="1200">
                <a:solidFill>
                  <a:schemeClr val="tx1"/>
                </a:solidFill>
                <a:latin typeface="微软雅黑" panose="020B0503020204020204" pitchFamily="34" charset="-122"/>
                <a:ea typeface="微软雅黑" panose="020B0503020204020204" pitchFamily="34" charset="-122"/>
                <a:cs typeface="+mn-cs"/>
              </a:defRPr>
            </a:lvl1pPr>
            <a:lvl2pPr marL="557530" indent="-214630" algn="just" defTabSz="342900" rtl="0" eaLnBrk="1" latinLnBrk="0" hangingPunct="1">
              <a:spcBef>
                <a:spcPct val="20000"/>
              </a:spcBef>
              <a:buClr>
                <a:srgbClr val="0000FF"/>
              </a:buClr>
              <a:buFont typeface="Arial" panose="020B0604020202090204"/>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857250" indent="-171450" algn="just" defTabSz="342900" rtl="0" eaLnBrk="1" latinLnBrk="0" hangingPunct="1">
              <a:spcBef>
                <a:spcPct val="20000"/>
              </a:spcBef>
              <a:buFont typeface="Arial" panose="020B0604020202090204"/>
              <a:buChar char="•"/>
              <a:defRPr sz="1500" kern="1200">
                <a:solidFill>
                  <a:schemeClr val="tx1"/>
                </a:solidFill>
                <a:latin typeface="微软雅黑" panose="020B0503020204020204" pitchFamily="34" charset="-122"/>
                <a:ea typeface="微软雅黑" panose="020B0503020204020204" pitchFamily="34" charset="-122"/>
                <a:cs typeface="+mn-cs"/>
              </a:defRPr>
            </a:lvl3pPr>
            <a:lvl4pPr marL="1200150" indent="-171450" algn="just" defTabSz="342900" rtl="0" eaLnBrk="1" latinLnBrk="0" hangingPunct="1">
              <a:spcBef>
                <a:spcPct val="20000"/>
              </a:spcBef>
              <a:buFont typeface="Arial" panose="020B0604020202090204"/>
              <a:buChar char="–"/>
              <a:defRPr sz="1350" kern="1200">
                <a:solidFill>
                  <a:schemeClr val="tx1"/>
                </a:solidFill>
                <a:latin typeface="微软雅黑" panose="020B0503020204020204" pitchFamily="34" charset="-122"/>
                <a:ea typeface="微软雅黑" panose="020B0503020204020204" pitchFamily="34" charset="-122"/>
                <a:cs typeface="+mn-cs"/>
              </a:defRPr>
            </a:lvl4pPr>
            <a:lvl5pPr marL="1543050" indent="-171450" algn="just" defTabSz="342900" rtl="0" eaLnBrk="1" latinLnBrk="0" hangingPunct="1">
              <a:spcBef>
                <a:spcPct val="20000"/>
              </a:spcBef>
              <a:buFont typeface="Arial" panose="020B0604020202090204"/>
              <a:buChar char="»"/>
              <a:defRPr sz="1350"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9pPr>
          </a:lstStyle>
          <a:p>
            <a:pPr marL="0" indent="0">
              <a:lnSpc>
                <a:spcPct val="150000"/>
              </a:lnSpc>
              <a:buClrTx/>
              <a:buNone/>
            </a:pPr>
            <a:r>
              <a:rPr lang="zh-CN" altLang="en-US" sz="2400" b="1" dirty="0" smtClean="0">
                <a:latin typeface="Times New Roman" panose="02020603050405020304" pitchFamily="18" charset="0"/>
                <a:ea typeface="楷体" panose="02010609060101010101" pitchFamily="49" charset="-122"/>
              </a:rPr>
              <a:t>T</a:t>
            </a:r>
            <a:r>
              <a:rPr lang="en-US" altLang="zh-CN" sz="2400" b="1" dirty="0" smtClean="0">
                <a:latin typeface="Times New Roman" panose="02020603050405020304" pitchFamily="18" charset="0"/>
                <a:ea typeface="楷体" panose="02010609060101010101" pitchFamily="49" charset="-122"/>
              </a:rPr>
              <a:t>PL</a:t>
            </a:r>
            <a:r>
              <a:rPr lang="zh-CN" altLang="en-US" sz="2400" b="1" dirty="0" smtClean="0">
                <a:latin typeface="Times New Roman" panose="02020603050405020304" pitchFamily="18" charset="0"/>
                <a:ea typeface="楷体" panose="02010609060101010101" pitchFamily="49" charset="-122"/>
              </a:rPr>
              <a:t>inker模型思路</a:t>
            </a:r>
            <a:endParaRPr lang="zh-CN" altLang="en-US" sz="2400" b="1" dirty="0" smtClean="0">
              <a:latin typeface="Times New Roman" panose="02020603050405020304" pitchFamily="18" charset="0"/>
              <a:ea typeface="楷体" panose="02010609060101010101" pitchFamily="49" charset="-122"/>
            </a:endParaRPr>
          </a:p>
        </p:txBody>
      </p:sp>
      <p:sp>
        <p:nvSpPr>
          <p:cNvPr id="2" name="文本框 1"/>
          <p:cNvSpPr txBox="1"/>
          <p:nvPr/>
        </p:nvSpPr>
        <p:spPr>
          <a:xfrm>
            <a:off x="2959735" y="2988945"/>
            <a:ext cx="309880" cy="368300"/>
          </a:xfrm>
          <a:prstGeom prst="rect">
            <a:avLst/>
          </a:prstGeom>
          <a:noFill/>
        </p:spPr>
        <p:txBody>
          <a:bodyPr wrap="none" rtlCol="0">
            <a:spAutoFit/>
          </a:bodyPr>
          <a:p>
            <a:pPr algn="l"/>
            <a:r>
              <a:rPr lang="zh-CN" altLang="en-US"/>
              <a:t>​​</a:t>
            </a:r>
            <a:endParaRPr lang="zh-CN" altLang="en-US"/>
          </a:p>
        </p:txBody>
      </p:sp>
      <p:sp>
        <p:nvSpPr>
          <p:cNvPr id="6" name="Text Placeholder 4"/>
          <p:cNvSpPr txBox="1"/>
          <p:nvPr/>
        </p:nvSpPr>
        <p:spPr>
          <a:xfrm>
            <a:off x="431800" y="1988185"/>
            <a:ext cx="5420360" cy="1137920"/>
          </a:xfrm>
          <a:prstGeom prst="rect">
            <a:avLst/>
          </a:prstGeom>
        </p:spPr>
        <p:txBody>
          <a:bodyPr vert="horz" lIns="91440" tIns="45720" rIns="91440" bIns="45720" rtlCol="0">
            <a:noAutofit/>
          </a:bodyPr>
          <a:lstStyle>
            <a:lvl1pPr marL="257175" indent="-257175" algn="just" defTabSz="342900" rtl="0" eaLnBrk="1" latinLnBrk="0" hangingPunct="1">
              <a:spcBef>
                <a:spcPct val="20000"/>
              </a:spcBef>
              <a:buClr>
                <a:srgbClr val="FF3300"/>
              </a:buClr>
              <a:buFont typeface="Arial" panose="020B0604020202090204"/>
              <a:buChar char="•"/>
              <a:defRPr sz="2100" kern="1200">
                <a:solidFill>
                  <a:schemeClr val="tx1"/>
                </a:solidFill>
                <a:latin typeface="微软雅黑" panose="020B0503020204020204" pitchFamily="34" charset="-122"/>
                <a:ea typeface="微软雅黑" panose="020B0503020204020204" pitchFamily="34" charset="-122"/>
                <a:cs typeface="+mn-cs"/>
              </a:defRPr>
            </a:lvl1pPr>
            <a:lvl2pPr marL="557530" indent="-214630" algn="just" defTabSz="342900" rtl="0" eaLnBrk="1" latinLnBrk="0" hangingPunct="1">
              <a:spcBef>
                <a:spcPct val="20000"/>
              </a:spcBef>
              <a:buClr>
                <a:srgbClr val="0000FF"/>
              </a:buClr>
              <a:buFont typeface="Arial" panose="020B0604020202090204"/>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857250" indent="-171450" algn="just" defTabSz="342900" rtl="0" eaLnBrk="1" latinLnBrk="0" hangingPunct="1">
              <a:spcBef>
                <a:spcPct val="20000"/>
              </a:spcBef>
              <a:buFont typeface="Arial" panose="020B0604020202090204"/>
              <a:buChar char="•"/>
              <a:defRPr sz="1500" kern="1200">
                <a:solidFill>
                  <a:schemeClr val="tx1"/>
                </a:solidFill>
                <a:latin typeface="微软雅黑" panose="020B0503020204020204" pitchFamily="34" charset="-122"/>
                <a:ea typeface="微软雅黑" panose="020B0503020204020204" pitchFamily="34" charset="-122"/>
                <a:cs typeface="+mn-cs"/>
              </a:defRPr>
            </a:lvl3pPr>
            <a:lvl4pPr marL="1200150" indent="-171450" algn="just" defTabSz="342900" rtl="0" eaLnBrk="1" latinLnBrk="0" hangingPunct="1">
              <a:spcBef>
                <a:spcPct val="20000"/>
              </a:spcBef>
              <a:buFont typeface="Arial" panose="020B0604020202090204"/>
              <a:buChar char="–"/>
              <a:defRPr sz="1350" kern="1200">
                <a:solidFill>
                  <a:schemeClr val="tx1"/>
                </a:solidFill>
                <a:latin typeface="微软雅黑" panose="020B0503020204020204" pitchFamily="34" charset="-122"/>
                <a:ea typeface="微软雅黑" panose="020B0503020204020204" pitchFamily="34" charset="-122"/>
                <a:cs typeface="+mn-cs"/>
              </a:defRPr>
            </a:lvl4pPr>
            <a:lvl5pPr marL="1543050" indent="-171450" algn="just" defTabSz="342900" rtl="0" eaLnBrk="1" latinLnBrk="0" hangingPunct="1">
              <a:spcBef>
                <a:spcPct val="20000"/>
              </a:spcBef>
              <a:buFont typeface="Arial" panose="020B0604020202090204"/>
              <a:buChar char="»"/>
              <a:defRPr sz="1350"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9pPr>
          </a:lstStyle>
          <a:p>
            <a:pPr marL="0" indent="0">
              <a:lnSpc>
                <a:spcPct val="150000"/>
              </a:lnSpc>
              <a:buClrTx/>
              <a:buNone/>
            </a:pPr>
            <a:r>
              <a:rPr lang="zh-CN" altLang="en-US" sz="2000" dirty="0">
                <a:latin typeface="Times New Roman" panose="02020603050405020304" pitchFamily="18" charset="0"/>
                <a:ea typeface="楷体" panose="02010609060101010101" pitchFamily="49" charset="-122"/>
              </a:rPr>
              <a:t>如何一次就能确定一个三元组的存在？</a:t>
            </a:r>
            <a:endParaRPr lang="zh-CN" altLang="en-US" sz="2000" dirty="0">
              <a:latin typeface="Times New Roman" panose="02020603050405020304" pitchFamily="18" charset="0"/>
              <a:ea typeface="楷体" panose="02010609060101010101" pitchFamily="49" charset="-122"/>
            </a:endParaRPr>
          </a:p>
          <a:p>
            <a:pPr marL="0" indent="0">
              <a:lnSpc>
                <a:spcPct val="150000"/>
              </a:lnSpc>
              <a:buClrTx/>
              <a:buNone/>
            </a:pPr>
            <a:r>
              <a:rPr lang="zh-CN" altLang="en-US" sz="2000" dirty="0">
                <a:solidFill>
                  <a:srgbClr val="C00000"/>
                </a:solidFill>
                <a:latin typeface="Times New Roman" panose="02020603050405020304" pitchFamily="18" charset="0"/>
                <a:ea typeface="楷体" panose="02010609060101010101" pitchFamily="49" charset="-122"/>
              </a:rPr>
              <a:t>破除“先</a:t>
            </a:r>
            <a:r>
              <a:rPr lang="en-US" altLang="zh-CN" sz="2000" dirty="0">
                <a:solidFill>
                  <a:srgbClr val="C00000"/>
                </a:solidFill>
                <a:latin typeface="Times New Roman" panose="02020603050405020304" pitchFamily="18" charset="0"/>
                <a:ea typeface="楷体" panose="02010609060101010101" pitchFamily="49" charset="-122"/>
              </a:rPr>
              <a:t>......</a:t>
            </a:r>
            <a:r>
              <a:rPr lang="zh-CN" altLang="en-US" sz="2000" dirty="0">
                <a:solidFill>
                  <a:srgbClr val="C00000"/>
                </a:solidFill>
                <a:latin typeface="Times New Roman" panose="02020603050405020304" pitchFamily="18" charset="0"/>
                <a:ea typeface="楷体" panose="02010609060101010101" pitchFamily="49" charset="-122"/>
              </a:rPr>
              <a:t>再</a:t>
            </a:r>
            <a:r>
              <a:rPr lang="en-US" altLang="zh-CN" sz="2000" dirty="0">
                <a:solidFill>
                  <a:srgbClr val="C00000"/>
                </a:solidFill>
                <a:latin typeface="Times New Roman" panose="02020603050405020304" pitchFamily="18" charset="0"/>
                <a:ea typeface="楷体" panose="02010609060101010101" pitchFamily="49" charset="-122"/>
              </a:rPr>
              <a:t>......</a:t>
            </a:r>
            <a:r>
              <a:rPr lang="zh-CN" altLang="en-US" sz="2000" dirty="0">
                <a:solidFill>
                  <a:srgbClr val="C00000"/>
                </a:solidFill>
                <a:latin typeface="Times New Roman" panose="02020603050405020304" pitchFamily="18" charset="0"/>
                <a:ea typeface="楷体" panose="02010609060101010101" pitchFamily="49" charset="-122"/>
              </a:rPr>
              <a:t>”</a:t>
            </a:r>
            <a:r>
              <a:rPr lang="en-US" altLang="zh-CN" sz="2000" dirty="0">
                <a:solidFill>
                  <a:srgbClr val="C00000"/>
                </a:solidFill>
                <a:latin typeface="Times New Roman" panose="02020603050405020304" pitchFamily="18" charset="0"/>
                <a:ea typeface="楷体" panose="02010609060101010101" pitchFamily="49" charset="-122"/>
              </a:rPr>
              <a:t>，</a:t>
            </a:r>
            <a:r>
              <a:rPr lang="zh-CN" altLang="en-US" sz="2000" dirty="0">
                <a:solidFill>
                  <a:srgbClr val="C00000"/>
                </a:solidFill>
                <a:latin typeface="Times New Roman" panose="02020603050405020304" pitchFamily="18" charset="0"/>
                <a:ea typeface="楷体" panose="02010609060101010101" pitchFamily="49" charset="-122"/>
              </a:rPr>
              <a:t>改为“如果</a:t>
            </a:r>
            <a:r>
              <a:rPr lang="en-US" altLang="zh-CN" sz="2000" dirty="0">
                <a:solidFill>
                  <a:srgbClr val="C00000"/>
                </a:solidFill>
                <a:latin typeface="Times New Roman" panose="02020603050405020304" pitchFamily="18" charset="0"/>
                <a:ea typeface="楷体" panose="02010609060101010101" pitchFamily="49" charset="-122"/>
              </a:rPr>
              <a:t>...</a:t>
            </a:r>
            <a:r>
              <a:rPr lang="zh-CN" altLang="en-US" sz="2000" dirty="0">
                <a:solidFill>
                  <a:srgbClr val="C00000"/>
                </a:solidFill>
                <a:latin typeface="Times New Roman" panose="02020603050405020304" pitchFamily="18" charset="0"/>
                <a:ea typeface="楷体" panose="02010609060101010101" pitchFamily="49" charset="-122"/>
              </a:rPr>
              <a:t>同时存在”</a:t>
            </a:r>
            <a:endParaRPr lang="zh-CN" altLang="en-US" sz="2000" dirty="0">
              <a:solidFill>
                <a:srgbClr val="C00000"/>
              </a:solidFill>
              <a:latin typeface="Times New Roman" panose="02020603050405020304" pitchFamily="18" charset="0"/>
              <a:ea typeface="楷体" panose="02010609060101010101" pitchFamily="49" charset="-122"/>
            </a:endParaRPr>
          </a:p>
          <a:p>
            <a:pPr marL="0" indent="0">
              <a:lnSpc>
                <a:spcPct val="150000"/>
              </a:lnSpc>
              <a:buClrTx/>
              <a:buNone/>
            </a:pPr>
            <a:endParaRPr lang="zh-CN" altLang="en-US" sz="2000" dirty="0">
              <a:latin typeface="Times New Roman" panose="02020603050405020304" pitchFamily="18" charset="0"/>
              <a:ea typeface="楷体" panose="02010609060101010101" pitchFamily="49" charset="-122"/>
            </a:endParaRPr>
          </a:p>
          <a:p>
            <a:pPr marL="0" indent="0">
              <a:lnSpc>
                <a:spcPct val="150000"/>
              </a:lnSpc>
              <a:buClrTx/>
              <a:buNone/>
            </a:pPr>
            <a:endParaRPr lang="zh-CN" altLang="en-US" sz="2000" dirty="0">
              <a:latin typeface="Times New Roman" panose="02020603050405020304" pitchFamily="18" charset="0"/>
              <a:ea typeface="楷体" panose="02010609060101010101" pitchFamily="49" charset="-122"/>
            </a:endParaRPr>
          </a:p>
          <a:p>
            <a:pPr marL="0" indent="0">
              <a:lnSpc>
                <a:spcPct val="150000"/>
              </a:lnSpc>
              <a:buClrTx/>
              <a:buNone/>
            </a:pPr>
            <a:endParaRPr lang="zh-CN" altLang="en-US" sz="2000" dirty="0">
              <a:latin typeface="Times New Roman" panose="02020603050405020304" pitchFamily="18" charset="0"/>
              <a:ea typeface="楷体" panose="02010609060101010101" pitchFamily="49" charset="-122"/>
            </a:endParaRPr>
          </a:p>
        </p:txBody>
      </p:sp>
      <p:sp>
        <p:nvSpPr>
          <p:cNvPr id="4" name="文本框 3"/>
          <p:cNvSpPr txBox="1"/>
          <p:nvPr/>
        </p:nvSpPr>
        <p:spPr>
          <a:xfrm>
            <a:off x="4804410" y="4780280"/>
            <a:ext cx="2120900" cy="460375"/>
          </a:xfrm>
          <a:prstGeom prst="rect">
            <a:avLst/>
          </a:prstGeom>
          <a:noFill/>
        </p:spPr>
        <p:txBody>
          <a:bodyPr wrap="square" rtlCol="0" anchor="t">
            <a:spAutoFit/>
          </a:bodyPr>
          <a:p>
            <a:pPr marL="0" indent="0">
              <a:lnSpc>
                <a:spcPct val="150000"/>
              </a:lnSpc>
              <a:buNone/>
            </a:pPr>
            <a:r>
              <a:rPr lang="en-US" altLang="zh-CN" sz="1600" dirty="0">
                <a:latin typeface="楷体" panose="02010609060101010101" pitchFamily="49" charset="-122"/>
                <a:ea typeface="楷体" panose="02010609060101010101" pitchFamily="49" charset="-122"/>
                <a:sym typeface="+mn-ea"/>
              </a:rPr>
              <a:t>(</a:t>
            </a:r>
            <a:r>
              <a:rPr lang="zh-CN" altLang="en-US" sz="1600" dirty="0">
                <a:latin typeface="楷体" panose="02010609060101010101" pitchFamily="49" charset="-122"/>
                <a:ea typeface="楷体" panose="02010609060101010101" pitchFamily="49" charset="-122"/>
                <a:sym typeface="+mn-ea"/>
              </a:rPr>
              <a:t>"战狼", 主演, "吴京")</a:t>
            </a:r>
            <a:endParaRPr lang="zh-CN" altLang="en-US" sz="1600" dirty="0">
              <a:latin typeface="楷体" panose="02010609060101010101" pitchFamily="49" charset="-122"/>
              <a:ea typeface="楷体" panose="02010609060101010101" pitchFamily="49" charset="-122"/>
              <a:sym typeface="+mn-ea"/>
            </a:endParaRPr>
          </a:p>
        </p:txBody>
      </p:sp>
      <p:pic>
        <p:nvPicPr>
          <p:cNvPr id="7" name="图片 6" descr="论文介绍-第 3 页"/>
          <p:cNvPicPr>
            <a:picLocks noChangeAspect="1"/>
          </p:cNvPicPr>
          <p:nvPr/>
        </p:nvPicPr>
        <p:blipFill>
          <a:blip r:embed="rId1"/>
          <a:stretch>
            <a:fillRect/>
          </a:stretch>
        </p:blipFill>
        <p:spPr>
          <a:xfrm>
            <a:off x="4804410" y="3554095"/>
            <a:ext cx="4032250" cy="914400"/>
          </a:xfrm>
          <a:prstGeom prst="rect">
            <a:avLst/>
          </a:prstGeom>
        </p:spPr>
      </p:pic>
      <p:sp>
        <p:nvSpPr>
          <p:cNvPr id="8" name="文本框 7"/>
          <p:cNvSpPr txBox="1"/>
          <p:nvPr/>
        </p:nvSpPr>
        <p:spPr>
          <a:xfrm>
            <a:off x="431800" y="3695065"/>
            <a:ext cx="3422015" cy="2306955"/>
          </a:xfrm>
          <a:prstGeom prst="rect">
            <a:avLst/>
          </a:prstGeom>
          <a:noFill/>
        </p:spPr>
        <p:txBody>
          <a:bodyPr wrap="square" rtlCol="0" anchor="t">
            <a:spAutoFit/>
          </a:bodyPr>
          <a:p>
            <a:pPr marL="0" indent="0">
              <a:lnSpc>
                <a:spcPct val="150000"/>
              </a:lnSpc>
              <a:buNone/>
            </a:pPr>
            <a:r>
              <a:rPr lang="en-US" sz="1600" dirty="0">
                <a:latin typeface="楷体" panose="02010609060101010101" pitchFamily="49" charset="-122"/>
                <a:ea typeface="楷体" panose="02010609060101010101" pitchFamily="49" charset="-122"/>
                <a:sym typeface="+mn-ea"/>
              </a:rPr>
              <a:t>1. </a:t>
            </a:r>
            <a:r>
              <a:rPr lang="zh-CN" altLang="en-US" sz="1600" dirty="0">
                <a:latin typeface="楷体" panose="02010609060101010101" pitchFamily="49" charset="-122"/>
                <a:ea typeface="楷体" panose="02010609060101010101" pitchFamily="49" charset="-122"/>
                <a:sym typeface="+mn-ea"/>
              </a:rPr>
              <a:t>实体的头和尾有呼应。</a:t>
            </a:r>
            <a:endParaRPr lang="zh-CN" altLang="en-US" sz="1600" dirty="0">
              <a:latin typeface="楷体" panose="02010609060101010101" pitchFamily="49" charset="-122"/>
              <a:ea typeface="楷体" panose="02010609060101010101" pitchFamily="49" charset="-122"/>
              <a:sym typeface="+mn-ea"/>
            </a:endParaRPr>
          </a:p>
          <a:p>
            <a:pPr marL="0" indent="0">
              <a:lnSpc>
                <a:spcPct val="150000"/>
              </a:lnSpc>
              <a:buNone/>
            </a:pPr>
            <a:r>
              <a:rPr lang="en-US" altLang="zh-CN" sz="1600" dirty="0">
                <a:latin typeface="楷体" panose="02010609060101010101" pitchFamily="49" charset="-122"/>
                <a:ea typeface="楷体" panose="02010609060101010101" pitchFamily="49" charset="-122"/>
                <a:sym typeface="+mn-ea"/>
              </a:rPr>
              <a:t>2. </a:t>
            </a:r>
            <a:r>
              <a:rPr lang="zh-CN" altLang="en-US" sz="1600" dirty="0">
                <a:latin typeface="楷体" panose="02010609060101010101" pitchFamily="49" charset="-122"/>
                <a:ea typeface="楷体" panose="02010609060101010101" pitchFamily="49" charset="-122"/>
                <a:sym typeface="+mn-ea"/>
              </a:rPr>
              <a:t>主体的头和客体的头有关系呼应。</a:t>
            </a:r>
            <a:endParaRPr lang="zh-CN" altLang="en-US" sz="1600" dirty="0">
              <a:latin typeface="楷体" panose="02010609060101010101" pitchFamily="49" charset="-122"/>
              <a:ea typeface="楷体" panose="02010609060101010101" pitchFamily="49" charset="-122"/>
              <a:sym typeface="+mn-ea"/>
            </a:endParaRPr>
          </a:p>
          <a:p>
            <a:pPr marL="0" indent="0">
              <a:lnSpc>
                <a:spcPct val="150000"/>
              </a:lnSpc>
              <a:buNone/>
            </a:pPr>
            <a:r>
              <a:rPr lang="en-US" altLang="zh-CN" sz="1600" dirty="0">
                <a:latin typeface="楷体" panose="02010609060101010101" pitchFamily="49" charset="-122"/>
                <a:ea typeface="楷体" panose="02010609060101010101" pitchFamily="49" charset="-122"/>
                <a:sym typeface="+mn-ea"/>
              </a:rPr>
              <a:t>3. </a:t>
            </a:r>
            <a:r>
              <a:rPr lang="zh-CN" altLang="en-US" sz="1600" dirty="0">
                <a:latin typeface="楷体" panose="02010609060101010101" pitchFamily="49" charset="-122"/>
                <a:ea typeface="楷体" panose="02010609060101010101" pitchFamily="49" charset="-122"/>
                <a:sym typeface="+mn-ea"/>
              </a:rPr>
              <a:t>主体的尾和客体的尾有关系呼应。</a:t>
            </a:r>
            <a:endParaRPr lang="zh-CN" altLang="en-US" sz="1600" dirty="0">
              <a:latin typeface="楷体" panose="02010609060101010101" pitchFamily="49" charset="-122"/>
              <a:ea typeface="楷体" panose="02010609060101010101" pitchFamily="49" charset="-122"/>
              <a:sym typeface="+mn-ea"/>
            </a:endParaRPr>
          </a:p>
          <a:p>
            <a:pPr marL="0" indent="0">
              <a:lnSpc>
                <a:spcPct val="150000"/>
              </a:lnSpc>
              <a:buNone/>
            </a:pPr>
            <a:endParaRPr lang="en-US" altLang="zh-CN" sz="1600" dirty="0">
              <a:latin typeface="楷体" panose="02010609060101010101" pitchFamily="49" charset="-122"/>
              <a:ea typeface="楷体" panose="02010609060101010101" pitchFamily="49" charset="-122"/>
              <a:sym typeface="+mn-ea"/>
            </a:endParaRPr>
          </a:p>
          <a:p>
            <a:pPr marL="0" indent="0">
              <a:lnSpc>
                <a:spcPct val="150000"/>
              </a:lnSpc>
              <a:buNone/>
            </a:pPr>
            <a:r>
              <a:rPr lang="zh-CN" altLang="en-US" sz="1600" dirty="0">
                <a:latin typeface="楷体" panose="02010609060101010101" pitchFamily="49" charset="-122"/>
                <a:ea typeface="楷体" panose="02010609060101010101" pitchFamily="49" charset="-122"/>
                <a:sym typeface="+mn-ea"/>
              </a:rPr>
              <a:t>既能两次确定实体边界，也能两次确定关系类型。</a:t>
            </a:r>
            <a:endParaRPr lang="zh-CN" altLang="en-US" sz="1600" dirty="0">
              <a:latin typeface="楷体" panose="02010609060101010101" pitchFamily="49" charset="-122"/>
              <a:ea typeface="楷体" panose="02010609060101010101" pitchFamily="49" charset="-122"/>
              <a:sym typeface="+mn-ea"/>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en-US" altLang="zh-CN" dirty="0">
                <a:latin typeface="楷体" panose="02010609060101010101" pitchFamily="49" charset="-122"/>
                <a:ea typeface="楷体" panose="02010609060101010101" pitchFamily="49" charset="-122"/>
              </a:rPr>
              <a:t>TPL</a:t>
            </a:r>
            <a:r>
              <a:rPr lang="zh-CN" altLang="en-US" dirty="0">
                <a:latin typeface="楷体" panose="02010609060101010101" pitchFamily="49" charset="-122"/>
                <a:ea typeface="楷体" panose="02010609060101010101" pitchFamily="49" charset="-122"/>
              </a:rPr>
              <a:t>inker</a:t>
            </a:r>
            <a:endParaRPr lang="zh-CN" altLang="en-US" dirty="0">
              <a:latin typeface="楷体" panose="02010609060101010101" pitchFamily="49" charset="-122"/>
              <a:ea typeface="楷体" panose="02010609060101010101" pitchFamily="49" charset="-122"/>
            </a:endParaRPr>
          </a:p>
        </p:txBody>
      </p:sp>
      <p:sp>
        <p:nvSpPr>
          <p:cNvPr id="5" name="Text Placeholder 4"/>
          <p:cNvSpPr txBox="1"/>
          <p:nvPr/>
        </p:nvSpPr>
        <p:spPr>
          <a:xfrm>
            <a:off x="548005" y="1156970"/>
            <a:ext cx="8047990" cy="616585"/>
          </a:xfrm>
          <a:prstGeom prst="rect">
            <a:avLst/>
          </a:prstGeom>
        </p:spPr>
        <p:txBody>
          <a:bodyPr vert="horz" lIns="91440" tIns="45720" rIns="91440" bIns="45720" rtlCol="0">
            <a:noAutofit/>
          </a:bodyPr>
          <a:lstStyle>
            <a:lvl1pPr marL="257175" indent="-257175" algn="just" defTabSz="342900" rtl="0" eaLnBrk="1" latinLnBrk="0" hangingPunct="1">
              <a:spcBef>
                <a:spcPct val="20000"/>
              </a:spcBef>
              <a:buClr>
                <a:srgbClr val="FF3300"/>
              </a:buClr>
              <a:buFont typeface="Arial" panose="020B0604020202090204"/>
              <a:buChar char="•"/>
              <a:defRPr sz="2100" kern="1200">
                <a:solidFill>
                  <a:schemeClr val="tx1"/>
                </a:solidFill>
                <a:latin typeface="微软雅黑" panose="020B0503020204020204" pitchFamily="34" charset="-122"/>
                <a:ea typeface="微软雅黑" panose="020B0503020204020204" pitchFamily="34" charset="-122"/>
                <a:cs typeface="+mn-cs"/>
              </a:defRPr>
            </a:lvl1pPr>
            <a:lvl2pPr marL="557530" indent="-214630" algn="just" defTabSz="342900" rtl="0" eaLnBrk="1" latinLnBrk="0" hangingPunct="1">
              <a:spcBef>
                <a:spcPct val="20000"/>
              </a:spcBef>
              <a:buClr>
                <a:srgbClr val="0000FF"/>
              </a:buClr>
              <a:buFont typeface="Arial" panose="020B0604020202090204"/>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857250" indent="-171450" algn="just" defTabSz="342900" rtl="0" eaLnBrk="1" latinLnBrk="0" hangingPunct="1">
              <a:spcBef>
                <a:spcPct val="20000"/>
              </a:spcBef>
              <a:buFont typeface="Arial" panose="020B0604020202090204"/>
              <a:buChar char="•"/>
              <a:defRPr sz="1500" kern="1200">
                <a:solidFill>
                  <a:schemeClr val="tx1"/>
                </a:solidFill>
                <a:latin typeface="微软雅黑" panose="020B0503020204020204" pitchFamily="34" charset="-122"/>
                <a:ea typeface="微软雅黑" panose="020B0503020204020204" pitchFamily="34" charset="-122"/>
                <a:cs typeface="+mn-cs"/>
              </a:defRPr>
            </a:lvl3pPr>
            <a:lvl4pPr marL="1200150" indent="-171450" algn="just" defTabSz="342900" rtl="0" eaLnBrk="1" latinLnBrk="0" hangingPunct="1">
              <a:spcBef>
                <a:spcPct val="20000"/>
              </a:spcBef>
              <a:buFont typeface="Arial" panose="020B0604020202090204"/>
              <a:buChar char="–"/>
              <a:defRPr sz="1350" kern="1200">
                <a:solidFill>
                  <a:schemeClr val="tx1"/>
                </a:solidFill>
                <a:latin typeface="微软雅黑" panose="020B0503020204020204" pitchFamily="34" charset="-122"/>
                <a:ea typeface="微软雅黑" panose="020B0503020204020204" pitchFamily="34" charset="-122"/>
                <a:cs typeface="+mn-cs"/>
              </a:defRPr>
            </a:lvl4pPr>
            <a:lvl5pPr marL="1543050" indent="-171450" algn="just" defTabSz="342900" rtl="0" eaLnBrk="1" latinLnBrk="0" hangingPunct="1">
              <a:spcBef>
                <a:spcPct val="20000"/>
              </a:spcBef>
              <a:buFont typeface="Arial" panose="020B0604020202090204"/>
              <a:buChar char="»"/>
              <a:defRPr sz="1350"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9pPr>
          </a:lstStyle>
          <a:p>
            <a:pPr marL="0" indent="0">
              <a:lnSpc>
                <a:spcPct val="150000"/>
              </a:lnSpc>
              <a:buClrTx/>
              <a:buNone/>
            </a:pPr>
            <a:r>
              <a:rPr lang="zh-CN" altLang="en-US" sz="2400" b="1" dirty="0" smtClean="0">
                <a:latin typeface="Times New Roman" panose="02020603050405020304" pitchFamily="18" charset="0"/>
                <a:ea typeface="楷体" panose="02010609060101010101" pitchFamily="49" charset="-122"/>
                <a:sym typeface="+mn-ea"/>
              </a:rPr>
              <a:t>T</a:t>
            </a:r>
            <a:r>
              <a:rPr lang="en-US" altLang="zh-CN" sz="2400" b="1" dirty="0" smtClean="0">
                <a:latin typeface="Times New Roman" panose="02020603050405020304" pitchFamily="18" charset="0"/>
                <a:ea typeface="楷体" panose="02010609060101010101" pitchFamily="49" charset="-122"/>
                <a:sym typeface="+mn-ea"/>
              </a:rPr>
              <a:t>PL</a:t>
            </a:r>
            <a:r>
              <a:rPr lang="zh-CN" altLang="en-US" sz="2400" b="1" dirty="0" smtClean="0">
                <a:latin typeface="Times New Roman" panose="02020603050405020304" pitchFamily="18" charset="0"/>
                <a:ea typeface="楷体" panose="02010609060101010101" pitchFamily="49" charset="-122"/>
                <a:sym typeface="+mn-ea"/>
              </a:rPr>
              <a:t>inker</a:t>
            </a:r>
            <a:r>
              <a:rPr lang="zh-CN" altLang="en-US" sz="2400" b="1" dirty="0" smtClean="0">
                <a:latin typeface="Times New Roman" panose="02020603050405020304" pitchFamily="18" charset="0"/>
                <a:ea typeface="楷体" panose="02010609060101010101" pitchFamily="49" charset="-122"/>
              </a:rPr>
              <a:t>模型方法</a:t>
            </a:r>
            <a:endParaRPr lang="zh-CN" altLang="en-US" sz="1600" dirty="0" smtClean="0">
              <a:latin typeface="Times New Roman" panose="02020603050405020304" pitchFamily="18" charset="0"/>
              <a:ea typeface="楷体" panose="02010609060101010101" pitchFamily="49" charset="-122"/>
            </a:endParaRPr>
          </a:p>
        </p:txBody>
      </p:sp>
      <p:sp>
        <p:nvSpPr>
          <p:cNvPr id="2" name="文本框 1"/>
          <p:cNvSpPr txBox="1"/>
          <p:nvPr/>
        </p:nvSpPr>
        <p:spPr>
          <a:xfrm>
            <a:off x="2959735" y="2988945"/>
            <a:ext cx="309880" cy="368300"/>
          </a:xfrm>
          <a:prstGeom prst="rect">
            <a:avLst/>
          </a:prstGeom>
          <a:noFill/>
        </p:spPr>
        <p:txBody>
          <a:bodyPr wrap="none" rtlCol="0">
            <a:spAutoFit/>
          </a:bodyPr>
          <a:p>
            <a:pPr algn="l"/>
            <a:r>
              <a:rPr lang="zh-CN" altLang="en-US"/>
              <a:t>​​</a:t>
            </a:r>
            <a:endParaRPr lang="zh-CN" altLang="en-US"/>
          </a:p>
        </p:txBody>
      </p:sp>
      <p:sp>
        <p:nvSpPr>
          <p:cNvPr id="6" name="Text Placeholder 4"/>
          <p:cNvSpPr txBox="1"/>
          <p:nvPr/>
        </p:nvSpPr>
        <p:spPr>
          <a:xfrm>
            <a:off x="548005" y="1773555"/>
            <a:ext cx="7741920" cy="2318385"/>
          </a:xfrm>
          <a:prstGeom prst="rect">
            <a:avLst/>
          </a:prstGeom>
        </p:spPr>
        <p:txBody>
          <a:bodyPr vert="horz" lIns="91440" tIns="45720" rIns="91440" bIns="45720" rtlCol="0">
            <a:noAutofit/>
          </a:bodyPr>
          <a:lstStyle>
            <a:lvl1pPr marL="257175" indent="-257175" algn="just" defTabSz="342900" rtl="0" eaLnBrk="1" latinLnBrk="0" hangingPunct="1">
              <a:spcBef>
                <a:spcPct val="20000"/>
              </a:spcBef>
              <a:buClr>
                <a:srgbClr val="FF3300"/>
              </a:buClr>
              <a:buFont typeface="Arial" panose="020B0604020202090204"/>
              <a:buChar char="•"/>
              <a:defRPr sz="2100" kern="1200">
                <a:solidFill>
                  <a:schemeClr val="tx1"/>
                </a:solidFill>
                <a:latin typeface="微软雅黑" panose="020B0503020204020204" pitchFamily="34" charset="-122"/>
                <a:ea typeface="微软雅黑" panose="020B0503020204020204" pitchFamily="34" charset="-122"/>
                <a:cs typeface="+mn-cs"/>
              </a:defRPr>
            </a:lvl1pPr>
            <a:lvl2pPr marL="557530" indent="-214630" algn="just" defTabSz="342900" rtl="0" eaLnBrk="1" latinLnBrk="0" hangingPunct="1">
              <a:spcBef>
                <a:spcPct val="20000"/>
              </a:spcBef>
              <a:buClr>
                <a:srgbClr val="0000FF"/>
              </a:buClr>
              <a:buFont typeface="Arial" panose="020B0604020202090204"/>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857250" indent="-171450" algn="just" defTabSz="342900" rtl="0" eaLnBrk="1" latinLnBrk="0" hangingPunct="1">
              <a:spcBef>
                <a:spcPct val="20000"/>
              </a:spcBef>
              <a:buFont typeface="Arial" panose="020B0604020202090204"/>
              <a:buChar char="•"/>
              <a:defRPr sz="1500" kern="1200">
                <a:solidFill>
                  <a:schemeClr val="tx1"/>
                </a:solidFill>
                <a:latin typeface="微软雅黑" panose="020B0503020204020204" pitchFamily="34" charset="-122"/>
                <a:ea typeface="微软雅黑" panose="020B0503020204020204" pitchFamily="34" charset="-122"/>
                <a:cs typeface="+mn-cs"/>
              </a:defRPr>
            </a:lvl3pPr>
            <a:lvl4pPr marL="1200150" indent="-171450" algn="just" defTabSz="342900" rtl="0" eaLnBrk="1" latinLnBrk="0" hangingPunct="1">
              <a:spcBef>
                <a:spcPct val="20000"/>
              </a:spcBef>
              <a:buFont typeface="Arial" panose="020B0604020202090204"/>
              <a:buChar char="–"/>
              <a:defRPr sz="1350" kern="1200">
                <a:solidFill>
                  <a:schemeClr val="tx1"/>
                </a:solidFill>
                <a:latin typeface="微软雅黑" panose="020B0503020204020204" pitchFamily="34" charset="-122"/>
                <a:ea typeface="微软雅黑" panose="020B0503020204020204" pitchFamily="34" charset="-122"/>
                <a:cs typeface="+mn-cs"/>
              </a:defRPr>
            </a:lvl4pPr>
            <a:lvl5pPr marL="1543050" indent="-171450" algn="just" defTabSz="342900" rtl="0" eaLnBrk="1" latinLnBrk="0" hangingPunct="1">
              <a:spcBef>
                <a:spcPct val="20000"/>
              </a:spcBef>
              <a:buFont typeface="Arial" panose="020B0604020202090204"/>
              <a:buChar char="»"/>
              <a:defRPr sz="1350"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9pPr>
          </a:lstStyle>
          <a:p>
            <a:pPr marL="0" indent="0">
              <a:lnSpc>
                <a:spcPct val="150000"/>
              </a:lnSpc>
              <a:buClrTx/>
              <a:buNone/>
            </a:pPr>
            <a:r>
              <a:rPr lang="zh-CN" altLang="en-US" sz="2000" b="1" dirty="0">
                <a:latin typeface="Times New Roman" panose="02020603050405020304" pitchFamily="18" charset="0"/>
                <a:ea typeface="楷体" panose="02010609060101010101" pitchFamily="49" charset="-122"/>
              </a:rPr>
              <a:t>预测一句话中3种连接关系：</a:t>
            </a:r>
            <a:endParaRPr lang="zh-CN" altLang="en-US" sz="1800" dirty="0">
              <a:latin typeface="Times New Roman" panose="02020603050405020304" pitchFamily="18" charset="0"/>
              <a:ea typeface="楷体" panose="02010609060101010101" pitchFamily="49" charset="-122"/>
            </a:endParaRPr>
          </a:p>
          <a:p>
            <a:pPr marL="0" indent="0" fontAlgn="auto">
              <a:lnSpc>
                <a:spcPct val="110000"/>
              </a:lnSpc>
              <a:spcBef>
                <a:spcPts val="0"/>
              </a:spcBef>
              <a:buClrTx/>
              <a:buNone/>
            </a:pPr>
            <a:r>
              <a:rPr lang="zh-CN" altLang="en-US" sz="1600" dirty="0">
                <a:latin typeface="Times New Roman" panose="02020603050405020304" pitchFamily="18" charset="0"/>
                <a:ea typeface="楷体" panose="02010609060101010101" pitchFamily="49" charset="-122"/>
              </a:rPr>
              <a:t>1. Entity Head to Entity Tail (EH-to-ET)     </a:t>
            </a:r>
            <a:endParaRPr lang="zh-CN" altLang="en-US" sz="1600" dirty="0">
              <a:latin typeface="Times New Roman" panose="02020603050405020304" pitchFamily="18" charset="0"/>
              <a:ea typeface="楷体" panose="02010609060101010101" pitchFamily="49" charset="-122"/>
            </a:endParaRPr>
          </a:p>
          <a:p>
            <a:pPr marL="0" indent="0" fontAlgn="auto">
              <a:lnSpc>
                <a:spcPct val="110000"/>
              </a:lnSpc>
              <a:spcBef>
                <a:spcPts val="0"/>
              </a:spcBef>
              <a:buClrTx/>
              <a:buNone/>
            </a:pPr>
            <a:r>
              <a:rPr lang="en-US" altLang="zh-CN" sz="1600" dirty="0">
                <a:latin typeface="Times New Roman" panose="02020603050405020304" pitchFamily="18" charset="0"/>
                <a:ea typeface="楷体" panose="02010609060101010101" pitchFamily="49" charset="-122"/>
              </a:rPr>
              <a:t>					</a:t>
            </a:r>
            <a:r>
              <a:rPr lang="zh-CN" altLang="en-US" sz="1600" dirty="0">
                <a:latin typeface="Times New Roman" panose="02020603050405020304" pitchFamily="18" charset="0"/>
                <a:ea typeface="楷体" panose="02010609060101010101" pitchFamily="49" charset="-122"/>
              </a:rPr>
              <a:t>识别句子中实体</a:t>
            </a:r>
            <a:endParaRPr lang="zh-CN" altLang="en-US" sz="1600" dirty="0">
              <a:latin typeface="Times New Roman" panose="02020603050405020304" pitchFamily="18" charset="0"/>
              <a:ea typeface="楷体" panose="02010609060101010101" pitchFamily="49" charset="-122"/>
            </a:endParaRPr>
          </a:p>
          <a:p>
            <a:pPr marL="0" indent="0" fontAlgn="auto">
              <a:lnSpc>
                <a:spcPct val="110000"/>
              </a:lnSpc>
              <a:spcBef>
                <a:spcPts val="0"/>
              </a:spcBef>
              <a:buClrTx/>
              <a:buNone/>
            </a:pPr>
            <a:endParaRPr lang="zh-CN" altLang="en-US" sz="1600" dirty="0">
              <a:latin typeface="Times New Roman" panose="02020603050405020304" pitchFamily="18" charset="0"/>
              <a:ea typeface="楷体" panose="02010609060101010101" pitchFamily="49" charset="-122"/>
            </a:endParaRPr>
          </a:p>
          <a:p>
            <a:pPr marL="0" indent="0" fontAlgn="auto">
              <a:lnSpc>
                <a:spcPct val="110000"/>
              </a:lnSpc>
              <a:spcBef>
                <a:spcPts val="0"/>
              </a:spcBef>
              <a:buClrTx/>
              <a:buNone/>
            </a:pPr>
            <a:r>
              <a:rPr lang="zh-CN" altLang="en-US" sz="1600" dirty="0">
                <a:latin typeface="Times New Roman" panose="02020603050405020304" pitchFamily="18" charset="0"/>
                <a:ea typeface="楷体" panose="02010609060101010101" pitchFamily="49" charset="-122"/>
              </a:rPr>
              <a:t>2. Subject Head to Object Head (SH-to-OH)     </a:t>
            </a:r>
            <a:endParaRPr lang="zh-CN" altLang="en-US" sz="1600" dirty="0">
              <a:latin typeface="Times New Roman" panose="02020603050405020304" pitchFamily="18" charset="0"/>
              <a:ea typeface="楷体" panose="02010609060101010101" pitchFamily="49" charset="-122"/>
            </a:endParaRPr>
          </a:p>
          <a:p>
            <a:pPr marL="0" indent="0" fontAlgn="auto">
              <a:lnSpc>
                <a:spcPct val="110000"/>
              </a:lnSpc>
              <a:spcBef>
                <a:spcPts val="0"/>
              </a:spcBef>
              <a:buClrTx/>
              <a:buNone/>
            </a:pPr>
            <a:r>
              <a:rPr lang="en-US" altLang="zh-CN" sz="1600" dirty="0">
                <a:latin typeface="Times New Roman" panose="02020603050405020304" pitchFamily="18" charset="0"/>
                <a:ea typeface="楷体" panose="02010609060101010101" pitchFamily="49" charset="-122"/>
              </a:rPr>
              <a:t>					</a:t>
            </a:r>
            <a:r>
              <a:rPr lang="zh-CN" altLang="en-US" sz="1600" dirty="0">
                <a:latin typeface="Times New Roman" panose="02020603050405020304" pitchFamily="18" charset="0"/>
                <a:ea typeface="楷体" panose="02010609060101010101" pitchFamily="49" charset="-122"/>
              </a:rPr>
              <a:t>识别句子中两个token是否为“</a:t>
            </a:r>
            <a:r>
              <a:rPr lang="en-US" altLang="zh-CN" sz="1600" dirty="0">
                <a:latin typeface="Times New Roman" panose="02020603050405020304" pitchFamily="18" charset="0"/>
                <a:ea typeface="楷体" panose="02010609060101010101" pitchFamily="49" charset="-122"/>
              </a:rPr>
              <a:t>r</a:t>
            </a:r>
            <a:r>
              <a:rPr lang="zh-CN" altLang="en-US" sz="1600" dirty="0">
                <a:latin typeface="Times New Roman" panose="02020603050405020304" pitchFamily="18" charset="0"/>
                <a:ea typeface="楷体" panose="02010609060101010101" pitchFamily="49" charset="-122"/>
              </a:rPr>
              <a:t>-subject-object-head”的对应关系</a:t>
            </a:r>
            <a:endParaRPr lang="zh-CN" altLang="en-US" sz="1600" dirty="0">
              <a:latin typeface="Times New Roman" panose="02020603050405020304" pitchFamily="18" charset="0"/>
              <a:ea typeface="楷体" panose="02010609060101010101" pitchFamily="49" charset="-122"/>
            </a:endParaRPr>
          </a:p>
          <a:p>
            <a:pPr marL="0" indent="0" fontAlgn="auto">
              <a:lnSpc>
                <a:spcPct val="110000"/>
              </a:lnSpc>
              <a:spcBef>
                <a:spcPts val="0"/>
              </a:spcBef>
              <a:buClrTx/>
              <a:buNone/>
            </a:pPr>
            <a:endParaRPr lang="zh-CN" altLang="en-US" sz="1600" dirty="0">
              <a:latin typeface="Times New Roman" panose="02020603050405020304" pitchFamily="18" charset="0"/>
              <a:ea typeface="楷体" panose="02010609060101010101" pitchFamily="49" charset="-122"/>
            </a:endParaRPr>
          </a:p>
          <a:p>
            <a:pPr marL="0" indent="0" fontAlgn="auto">
              <a:lnSpc>
                <a:spcPct val="110000"/>
              </a:lnSpc>
              <a:spcBef>
                <a:spcPts val="0"/>
              </a:spcBef>
              <a:buClrTx/>
              <a:buNone/>
            </a:pPr>
            <a:r>
              <a:rPr lang="zh-CN" altLang="en-US" sz="1600" dirty="0">
                <a:latin typeface="Times New Roman" panose="02020603050405020304" pitchFamily="18" charset="0"/>
                <a:ea typeface="楷体" panose="02010609060101010101" pitchFamily="49" charset="-122"/>
              </a:rPr>
              <a:t>3. Subject Tail to Object Tail (ST-to-OT)       </a:t>
            </a:r>
            <a:endParaRPr lang="zh-CN" altLang="en-US" sz="1600" dirty="0">
              <a:latin typeface="Times New Roman" panose="02020603050405020304" pitchFamily="18" charset="0"/>
              <a:ea typeface="楷体" panose="02010609060101010101" pitchFamily="49" charset="-122"/>
            </a:endParaRPr>
          </a:p>
          <a:p>
            <a:pPr marL="0" indent="0" fontAlgn="auto">
              <a:lnSpc>
                <a:spcPct val="110000"/>
              </a:lnSpc>
              <a:spcBef>
                <a:spcPts val="0"/>
              </a:spcBef>
              <a:buClrTx/>
              <a:buNone/>
            </a:pPr>
            <a:r>
              <a:rPr lang="en-US" altLang="zh-CN" sz="1600" dirty="0">
                <a:latin typeface="Times New Roman" panose="02020603050405020304" pitchFamily="18" charset="0"/>
                <a:ea typeface="楷体" panose="02010609060101010101" pitchFamily="49" charset="-122"/>
              </a:rPr>
              <a:t>					</a:t>
            </a:r>
            <a:r>
              <a:rPr lang="zh-CN" altLang="en-US" sz="1600" dirty="0">
                <a:latin typeface="Times New Roman" panose="02020603050405020304" pitchFamily="18" charset="0"/>
                <a:ea typeface="楷体" panose="02010609060101010101" pitchFamily="49" charset="-122"/>
              </a:rPr>
              <a:t>识别句子中两个token是否为“</a:t>
            </a:r>
            <a:r>
              <a:rPr lang="en-US" altLang="zh-CN" sz="1600" dirty="0">
                <a:latin typeface="Times New Roman" panose="02020603050405020304" pitchFamily="18" charset="0"/>
                <a:ea typeface="楷体" panose="02010609060101010101" pitchFamily="49" charset="-122"/>
              </a:rPr>
              <a:t>r</a:t>
            </a:r>
            <a:r>
              <a:rPr lang="zh-CN" altLang="en-US" sz="1600" dirty="0">
                <a:latin typeface="Times New Roman" panose="02020603050405020304" pitchFamily="18" charset="0"/>
                <a:ea typeface="楷体" panose="02010609060101010101" pitchFamily="49" charset="-122"/>
              </a:rPr>
              <a:t>-subject-object-tail”的对应关系</a:t>
            </a:r>
            <a:endParaRPr lang="zh-CN" altLang="en-US" sz="1600" dirty="0">
              <a:latin typeface="Times New Roman" panose="02020603050405020304" pitchFamily="18" charset="0"/>
              <a:ea typeface="楷体" panose="02010609060101010101" pitchFamily="49" charset="-122"/>
            </a:endParaRPr>
          </a:p>
          <a:p>
            <a:pPr marL="0" indent="0" fontAlgn="auto">
              <a:lnSpc>
                <a:spcPct val="100000"/>
              </a:lnSpc>
              <a:spcBef>
                <a:spcPts val="0"/>
              </a:spcBef>
              <a:buClrTx/>
              <a:buNone/>
            </a:pPr>
            <a:endParaRPr lang="zh-CN" altLang="en-US" sz="1600" dirty="0">
              <a:latin typeface="Times New Roman" panose="02020603050405020304" pitchFamily="18" charset="0"/>
              <a:ea typeface="楷体" panose="02010609060101010101" pitchFamily="49" charset="-122"/>
            </a:endParaRPr>
          </a:p>
          <a:p>
            <a:pPr marL="0" indent="0" fontAlgn="auto">
              <a:lnSpc>
                <a:spcPct val="100000"/>
              </a:lnSpc>
              <a:spcBef>
                <a:spcPts val="0"/>
              </a:spcBef>
              <a:buClrTx/>
              <a:buNone/>
            </a:pPr>
            <a:r>
              <a:rPr lang="zh-CN" altLang="en-US" sz="1600" dirty="0">
                <a:latin typeface="Times New Roman" panose="02020603050405020304" pitchFamily="18" charset="0"/>
                <a:ea typeface="楷体" panose="02010609060101010101" pitchFamily="49" charset="-122"/>
              </a:rPr>
              <a:t>三种预测同时进行，最后互相比对，比对成功即为一个三元组。</a:t>
            </a:r>
            <a:endParaRPr lang="zh-CN" altLang="en-US" sz="1600" dirty="0">
              <a:latin typeface="Times New Roman" panose="02020603050405020304" pitchFamily="18" charset="0"/>
              <a:ea typeface="楷体" panose="02010609060101010101" pitchFamily="49" charset="-122"/>
            </a:endParaRPr>
          </a:p>
        </p:txBody>
      </p:sp>
      <p:sp>
        <p:nvSpPr>
          <p:cNvPr id="7" name="Text Placeholder 4"/>
          <p:cNvSpPr txBox="1"/>
          <p:nvPr/>
        </p:nvSpPr>
        <p:spPr>
          <a:xfrm>
            <a:off x="548005" y="5100320"/>
            <a:ext cx="7741920" cy="1017270"/>
          </a:xfrm>
          <a:prstGeom prst="rect">
            <a:avLst/>
          </a:prstGeom>
        </p:spPr>
        <p:txBody>
          <a:bodyPr vert="horz" lIns="91440" tIns="45720" rIns="91440" bIns="45720" rtlCol="0">
            <a:noAutofit/>
          </a:bodyPr>
          <a:lstStyle>
            <a:lvl1pPr marL="257175" indent="-257175" algn="just" defTabSz="342900" rtl="0" eaLnBrk="1" latinLnBrk="0" hangingPunct="1">
              <a:spcBef>
                <a:spcPct val="20000"/>
              </a:spcBef>
              <a:buClr>
                <a:srgbClr val="FF3300"/>
              </a:buClr>
              <a:buFont typeface="Arial" panose="020B0604020202090204"/>
              <a:buChar char="•"/>
              <a:defRPr sz="2100" kern="1200">
                <a:solidFill>
                  <a:schemeClr val="tx1"/>
                </a:solidFill>
                <a:latin typeface="微软雅黑" panose="020B0503020204020204" pitchFamily="34" charset="-122"/>
                <a:ea typeface="微软雅黑" panose="020B0503020204020204" pitchFamily="34" charset="-122"/>
                <a:cs typeface="+mn-cs"/>
              </a:defRPr>
            </a:lvl1pPr>
            <a:lvl2pPr marL="557530" indent="-214630" algn="just" defTabSz="342900" rtl="0" eaLnBrk="1" latinLnBrk="0" hangingPunct="1">
              <a:spcBef>
                <a:spcPct val="20000"/>
              </a:spcBef>
              <a:buClr>
                <a:srgbClr val="0000FF"/>
              </a:buClr>
              <a:buFont typeface="Arial" panose="020B0604020202090204"/>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857250" indent="-171450" algn="just" defTabSz="342900" rtl="0" eaLnBrk="1" latinLnBrk="0" hangingPunct="1">
              <a:spcBef>
                <a:spcPct val="20000"/>
              </a:spcBef>
              <a:buFont typeface="Arial" panose="020B0604020202090204"/>
              <a:buChar char="•"/>
              <a:defRPr sz="1500" kern="1200">
                <a:solidFill>
                  <a:schemeClr val="tx1"/>
                </a:solidFill>
                <a:latin typeface="微软雅黑" panose="020B0503020204020204" pitchFamily="34" charset="-122"/>
                <a:ea typeface="微软雅黑" panose="020B0503020204020204" pitchFamily="34" charset="-122"/>
                <a:cs typeface="+mn-cs"/>
              </a:defRPr>
            </a:lvl3pPr>
            <a:lvl4pPr marL="1200150" indent="-171450" algn="just" defTabSz="342900" rtl="0" eaLnBrk="1" latinLnBrk="0" hangingPunct="1">
              <a:spcBef>
                <a:spcPct val="20000"/>
              </a:spcBef>
              <a:buFont typeface="Arial" panose="020B0604020202090204"/>
              <a:buChar char="–"/>
              <a:defRPr sz="1350" kern="1200">
                <a:solidFill>
                  <a:schemeClr val="tx1"/>
                </a:solidFill>
                <a:latin typeface="微软雅黑" panose="020B0503020204020204" pitchFamily="34" charset="-122"/>
                <a:ea typeface="微软雅黑" panose="020B0503020204020204" pitchFamily="34" charset="-122"/>
                <a:cs typeface="+mn-cs"/>
              </a:defRPr>
            </a:lvl4pPr>
            <a:lvl5pPr marL="1543050" indent="-171450" algn="just" defTabSz="342900" rtl="0" eaLnBrk="1" latinLnBrk="0" hangingPunct="1">
              <a:spcBef>
                <a:spcPct val="20000"/>
              </a:spcBef>
              <a:buFont typeface="Arial" panose="020B0604020202090204"/>
              <a:buChar char="»"/>
              <a:defRPr sz="1350"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9pPr>
          </a:lstStyle>
          <a:p>
            <a:pPr marL="0" indent="0">
              <a:lnSpc>
                <a:spcPct val="150000"/>
              </a:lnSpc>
              <a:buClrTx/>
              <a:buNone/>
            </a:pPr>
            <a:r>
              <a:rPr lang="zh-CN" altLang="en-US" sz="2000" b="1" dirty="0">
                <a:latin typeface="Times New Roman" panose="02020603050405020304" pitchFamily="18" charset="0"/>
                <a:ea typeface="楷体" panose="02010609060101010101" pitchFamily="49" charset="-122"/>
              </a:rPr>
              <a:t>带来一个最大的问题：计算量</a:t>
            </a:r>
            <a:endParaRPr lang="zh-CN" altLang="en-US" sz="2000" b="1" dirty="0">
              <a:latin typeface="Times New Roman" panose="02020603050405020304" pitchFamily="18" charset="0"/>
              <a:ea typeface="楷体" panose="02010609060101010101" pitchFamily="49" charset="-122"/>
            </a:endParaRPr>
          </a:p>
          <a:p>
            <a:pPr marL="0" indent="0">
              <a:lnSpc>
                <a:spcPct val="150000"/>
              </a:lnSpc>
              <a:buClrTx/>
              <a:buNone/>
            </a:pPr>
            <a:r>
              <a:rPr lang="zh-CN" altLang="en-US" sz="1800" dirty="0">
                <a:latin typeface="Times New Roman" panose="02020603050405020304" pitchFamily="18" charset="0"/>
                <a:ea typeface="楷体" panose="02010609060101010101" pitchFamily="49" charset="-122"/>
              </a:rPr>
              <a:t>每两个字符都要互相比对一下，那么如何缓解？</a:t>
            </a:r>
            <a:endParaRPr lang="zh-CN" altLang="en-US" sz="1800" dirty="0">
              <a:latin typeface="Times New Roman" panose="02020603050405020304" pitchFamily="18" charset="0"/>
              <a:ea typeface="楷体" panose="02010609060101010101" pitchFamily="49"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en-US" altLang="zh-CN" dirty="0">
                <a:sym typeface="+mn-ea"/>
              </a:rPr>
              <a:t>TPL</a:t>
            </a:r>
            <a:r>
              <a:rPr lang="zh-CN" altLang="en-US" dirty="0">
                <a:sym typeface="+mn-ea"/>
              </a:rPr>
              <a:t>inker</a:t>
            </a:r>
            <a:endParaRPr lang="zh-CN" altLang="en-US" dirty="0">
              <a:latin typeface="楷体" panose="02010609060101010101" pitchFamily="49" charset="-122"/>
              <a:ea typeface="楷体" panose="02010609060101010101" pitchFamily="49" charset="-122"/>
            </a:endParaRPr>
          </a:p>
        </p:txBody>
      </p:sp>
      <p:sp>
        <p:nvSpPr>
          <p:cNvPr id="2" name="文本框 1"/>
          <p:cNvSpPr txBox="1"/>
          <p:nvPr/>
        </p:nvSpPr>
        <p:spPr>
          <a:xfrm>
            <a:off x="2959735" y="2988945"/>
            <a:ext cx="309880" cy="368300"/>
          </a:xfrm>
          <a:prstGeom prst="rect">
            <a:avLst/>
          </a:prstGeom>
          <a:noFill/>
        </p:spPr>
        <p:txBody>
          <a:bodyPr wrap="none" rtlCol="0">
            <a:spAutoFit/>
          </a:bodyPr>
          <a:p>
            <a:pPr algn="l"/>
            <a:r>
              <a:rPr lang="zh-CN" altLang="en-US"/>
              <a:t>​​</a:t>
            </a:r>
            <a:endParaRPr lang="zh-CN" altLang="en-US"/>
          </a:p>
        </p:txBody>
      </p:sp>
      <p:sp>
        <p:nvSpPr>
          <p:cNvPr id="6" name="Text Placeholder 4"/>
          <p:cNvSpPr txBox="1"/>
          <p:nvPr/>
        </p:nvSpPr>
        <p:spPr>
          <a:xfrm>
            <a:off x="548005" y="1188085"/>
            <a:ext cx="8047990" cy="616585"/>
          </a:xfrm>
          <a:prstGeom prst="rect">
            <a:avLst/>
          </a:prstGeom>
        </p:spPr>
        <p:txBody>
          <a:bodyPr vert="horz" lIns="91440" tIns="45720" rIns="91440" bIns="45720" rtlCol="0">
            <a:noAutofit/>
          </a:bodyPr>
          <a:lstStyle>
            <a:lvl1pPr marL="257175" indent="-257175" algn="just" defTabSz="342900" rtl="0" eaLnBrk="1" latinLnBrk="0" hangingPunct="1">
              <a:spcBef>
                <a:spcPct val="20000"/>
              </a:spcBef>
              <a:buClr>
                <a:srgbClr val="FF3300"/>
              </a:buClr>
              <a:buFont typeface="Arial" panose="020B0604020202090204"/>
              <a:buChar char="•"/>
              <a:defRPr sz="2100" kern="1200">
                <a:solidFill>
                  <a:schemeClr val="tx1"/>
                </a:solidFill>
                <a:latin typeface="微软雅黑" panose="020B0503020204020204" pitchFamily="34" charset="-122"/>
                <a:ea typeface="微软雅黑" panose="020B0503020204020204" pitchFamily="34" charset="-122"/>
                <a:cs typeface="+mn-cs"/>
              </a:defRPr>
            </a:lvl1pPr>
            <a:lvl2pPr marL="557530" indent="-214630" algn="just" defTabSz="342900" rtl="0" eaLnBrk="1" latinLnBrk="0" hangingPunct="1">
              <a:spcBef>
                <a:spcPct val="20000"/>
              </a:spcBef>
              <a:buClr>
                <a:srgbClr val="0000FF"/>
              </a:buClr>
              <a:buFont typeface="Arial" panose="020B0604020202090204"/>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857250" indent="-171450" algn="just" defTabSz="342900" rtl="0" eaLnBrk="1" latinLnBrk="0" hangingPunct="1">
              <a:spcBef>
                <a:spcPct val="20000"/>
              </a:spcBef>
              <a:buFont typeface="Arial" panose="020B0604020202090204"/>
              <a:buChar char="•"/>
              <a:defRPr sz="1500" kern="1200">
                <a:solidFill>
                  <a:schemeClr val="tx1"/>
                </a:solidFill>
                <a:latin typeface="微软雅黑" panose="020B0503020204020204" pitchFamily="34" charset="-122"/>
                <a:ea typeface="微软雅黑" panose="020B0503020204020204" pitchFamily="34" charset="-122"/>
                <a:cs typeface="+mn-cs"/>
              </a:defRPr>
            </a:lvl3pPr>
            <a:lvl4pPr marL="1200150" indent="-171450" algn="just" defTabSz="342900" rtl="0" eaLnBrk="1" latinLnBrk="0" hangingPunct="1">
              <a:spcBef>
                <a:spcPct val="20000"/>
              </a:spcBef>
              <a:buFont typeface="Arial" panose="020B0604020202090204"/>
              <a:buChar char="–"/>
              <a:defRPr sz="1350" kern="1200">
                <a:solidFill>
                  <a:schemeClr val="tx1"/>
                </a:solidFill>
                <a:latin typeface="微软雅黑" panose="020B0503020204020204" pitchFamily="34" charset="-122"/>
                <a:ea typeface="微软雅黑" panose="020B0503020204020204" pitchFamily="34" charset="-122"/>
                <a:cs typeface="+mn-cs"/>
              </a:defRPr>
            </a:lvl4pPr>
            <a:lvl5pPr marL="1543050" indent="-171450" algn="just" defTabSz="342900" rtl="0" eaLnBrk="1" latinLnBrk="0" hangingPunct="1">
              <a:spcBef>
                <a:spcPct val="20000"/>
              </a:spcBef>
              <a:buFont typeface="Arial" panose="020B0604020202090204"/>
              <a:buChar char="»"/>
              <a:defRPr sz="1350"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9pPr>
          </a:lstStyle>
          <a:p>
            <a:pPr marL="0" indent="0">
              <a:lnSpc>
                <a:spcPct val="150000"/>
              </a:lnSpc>
              <a:buClrTx/>
              <a:buNone/>
            </a:pPr>
            <a:r>
              <a:rPr lang="zh-CN" altLang="en-US" sz="2400" b="1" dirty="0" smtClean="0">
                <a:latin typeface="Times New Roman" panose="02020603050405020304" pitchFamily="18" charset="0"/>
                <a:ea typeface="楷体" panose="02010609060101010101" pitchFamily="49" charset="-122"/>
              </a:rPr>
              <a:t>模型方法：</a:t>
            </a:r>
            <a:endParaRPr lang="zh-CN" altLang="en-US" sz="1800" dirty="0" smtClean="0">
              <a:latin typeface="Times New Roman" panose="02020603050405020304" pitchFamily="18" charset="0"/>
              <a:ea typeface="楷体" panose="02010609060101010101" pitchFamily="49" charset="-122"/>
              <a:sym typeface="+mn-ea"/>
            </a:endParaRPr>
          </a:p>
        </p:txBody>
      </p:sp>
      <p:pic>
        <p:nvPicPr>
          <p:cNvPr id="4" name="图片 3" descr="截屏2021-10-12 下午4.40.15"/>
          <p:cNvPicPr>
            <a:picLocks noChangeAspect="1"/>
          </p:cNvPicPr>
          <p:nvPr/>
        </p:nvPicPr>
        <p:blipFill>
          <a:blip r:embed="rId1"/>
          <a:stretch>
            <a:fillRect/>
          </a:stretch>
        </p:blipFill>
        <p:spPr>
          <a:xfrm>
            <a:off x="668020" y="1804670"/>
            <a:ext cx="7927975" cy="4505960"/>
          </a:xfrm>
          <a:prstGeom prst="rect">
            <a:avLst/>
          </a:prstGeom>
        </p:spPr>
      </p:pic>
      <p:sp>
        <p:nvSpPr>
          <p:cNvPr id="5" name="文本框 4"/>
          <p:cNvSpPr txBox="1"/>
          <p:nvPr/>
        </p:nvSpPr>
        <p:spPr>
          <a:xfrm>
            <a:off x="6844030" y="1188085"/>
            <a:ext cx="1972945" cy="368300"/>
          </a:xfrm>
          <a:prstGeom prst="rect">
            <a:avLst/>
          </a:prstGeom>
          <a:noFill/>
        </p:spPr>
        <p:txBody>
          <a:bodyPr wrap="square" rtlCol="0">
            <a:spAutoFit/>
          </a:bodyPr>
          <a:p>
            <a:r>
              <a:rPr lang="zh-CN" altLang="en-US">
                <a:latin typeface="楷体" charset="0"/>
                <a:ea typeface="楷体" charset="0"/>
              </a:rPr>
              <a:t>减少一半计算量</a:t>
            </a:r>
            <a:endParaRPr lang="zh-CN" altLang="en-US">
              <a:latin typeface="楷体" charset="0"/>
              <a:ea typeface="楷体"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latin typeface="楷体" panose="02010609060101010101" pitchFamily="49" charset="-122"/>
                <a:ea typeface="楷体" panose="02010609060101010101" pitchFamily="49" charset="-122"/>
              </a:rPr>
              <a:t>T</a:t>
            </a:r>
            <a:r>
              <a:rPr lang="en-US" altLang="zh-CN" dirty="0">
                <a:latin typeface="楷体" panose="02010609060101010101" pitchFamily="49" charset="-122"/>
                <a:ea typeface="楷体" panose="02010609060101010101" pitchFamily="49" charset="-122"/>
              </a:rPr>
              <a:t>PL</a:t>
            </a:r>
            <a:r>
              <a:rPr lang="zh-CN" altLang="en-US" dirty="0">
                <a:latin typeface="楷体" panose="02010609060101010101" pitchFamily="49" charset="-122"/>
                <a:ea typeface="楷体" panose="02010609060101010101" pitchFamily="49" charset="-122"/>
              </a:rPr>
              <a:t>inker</a:t>
            </a:r>
            <a:endParaRPr lang="zh-CN" altLang="en-US" dirty="0">
              <a:latin typeface="楷体" panose="02010609060101010101" pitchFamily="49" charset="-122"/>
              <a:ea typeface="楷体" panose="02010609060101010101" pitchFamily="49" charset="-122"/>
            </a:endParaRPr>
          </a:p>
        </p:txBody>
      </p:sp>
      <p:sp>
        <p:nvSpPr>
          <p:cNvPr id="2" name="文本框 1"/>
          <p:cNvSpPr txBox="1"/>
          <p:nvPr/>
        </p:nvSpPr>
        <p:spPr>
          <a:xfrm>
            <a:off x="2959735" y="2988945"/>
            <a:ext cx="309880" cy="368300"/>
          </a:xfrm>
          <a:prstGeom prst="rect">
            <a:avLst/>
          </a:prstGeom>
          <a:noFill/>
        </p:spPr>
        <p:txBody>
          <a:bodyPr wrap="none" rtlCol="0">
            <a:spAutoFit/>
          </a:bodyPr>
          <a:p>
            <a:pPr algn="l"/>
            <a:r>
              <a:rPr lang="zh-CN" altLang="en-US"/>
              <a:t>​​</a:t>
            </a:r>
            <a:endParaRPr lang="zh-CN" altLang="en-US"/>
          </a:p>
        </p:txBody>
      </p:sp>
      <p:pic>
        <p:nvPicPr>
          <p:cNvPr id="8" name="图片 7" descr="截屏2021-06-02 下午8.57.16"/>
          <p:cNvPicPr>
            <a:picLocks noChangeAspect="1"/>
          </p:cNvPicPr>
          <p:nvPr/>
        </p:nvPicPr>
        <p:blipFill>
          <a:blip r:embed="rId1"/>
          <a:stretch>
            <a:fillRect/>
          </a:stretch>
        </p:blipFill>
        <p:spPr>
          <a:xfrm>
            <a:off x="885825" y="1920240"/>
            <a:ext cx="7372350" cy="4407535"/>
          </a:xfrm>
          <a:prstGeom prst="rect">
            <a:avLst/>
          </a:prstGeom>
        </p:spPr>
      </p:pic>
      <p:sp>
        <p:nvSpPr>
          <p:cNvPr id="6" name="Text Placeholder 4"/>
          <p:cNvSpPr txBox="1"/>
          <p:nvPr/>
        </p:nvSpPr>
        <p:spPr>
          <a:xfrm>
            <a:off x="548005" y="1188085"/>
            <a:ext cx="8047990" cy="616585"/>
          </a:xfrm>
          <a:prstGeom prst="rect">
            <a:avLst/>
          </a:prstGeom>
        </p:spPr>
        <p:txBody>
          <a:bodyPr vert="horz" lIns="91440" tIns="45720" rIns="91440" bIns="45720" rtlCol="0">
            <a:noAutofit/>
          </a:bodyPr>
          <a:lstStyle>
            <a:lvl1pPr marL="257175" indent="-257175" algn="just" defTabSz="342900" rtl="0" eaLnBrk="1" latinLnBrk="0" hangingPunct="1">
              <a:spcBef>
                <a:spcPct val="20000"/>
              </a:spcBef>
              <a:buClr>
                <a:srgbClr val="FF3300"/>
              </a:buClr>
              <a:buFont typeface="Arial" panose="020B0604020202090204"/>
              <a:buChar char="•"/>
              <a:defRPr sz="2100" kern="1200">
                <a:solidFill>
                  <a:schemeClr val="tx1"/>
                </a:solidFill>
                <a:latin typeface="微软雅黑" panose="020B0503020204020204" pitchFamily="34" charset="-122"/>
                <a:ea typeface="微软雅黑" panose="020B0503020204020204" pitchFamily="34" charset="-122"/>
                <a:cs typeface="+mn-cs"/>
              </a:defRPr>
            </a:lvl1pPr>
            <a:lvl2pPr marL="557530" indent="-214630" algn="just" defTabSz="342900" rtl="0" eaLnBrk="1" latinLnBrk="0" hangingPunct="1">
              <a:spcBef>
                <a:spcPct val="20000"/>
              </a:spcBef>
              <a:buClr>
                <a:srgbClr val="0000FF"/>
              </a:buClr>
              <a:buFont typeface="Arial" panose="020B0604020202090204"/>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857250" indent="-171450" algn="just" defTabSz="342900" rtl="0" eaLnBrk="1" latinLnBrk="0" hangingPunct="1">
              <a:spcBef>
                <a:spcPct val="20000"/>
              </a:spcBef>
              <a:buFont typeface="Arial" panose="020B0604020202090204"/>
              <a:buChar char="•"/>
              <a:defRPr sz="1500" kern="1200">
                <a:solidFill>
                  <a:schemeClr val="tx1"/>
                </a:solidFill>
                <a:latin typeface="微软雅黑" panose="020B0503020204020204" pitchFamily="34" charset="-122"/>
                <a:ea typeface="微软雅黑" panose="020B0503020204020204" pitchFamily="34" charset="-122"/>
                <a:cs typeface="+mn-cs"/>
              </a:defRPr>
            </a:lvl3pPr>
            <a:lvl4pPr marL="1200150" indent="-171450" algn="just" defTabSz="342900" rtl="0" eaLnBrk="1" latinLnBrk="0" hangingPunct="1">
              <a:spcBef>
                <a:spcPct val="20000"/>
              </a:spcBef>
              <a:buFont typeface="Arial" panose="020B0604020202090204"/>
              <a:buChar char="–"/>
              <a:defRPr sz="1350" kern="1200">
                <a:solidFill>
                  <a:schemeClr val="tx1"/>
                </a:solidFill>
                <a:latin typeface="微软雅黑" panose="020B0503020204020204" pitchFamily="34" charset="-122"/>
                <a:ea typeface="微软雅黑" panose="020B0503020204020204" pitchFamily="34" charset="-122"/>
                <a:cs typeface="+mn-cs"/>
              </a:defRPr>
            </a:lvl4pPr>
            <a:lvl5pPr marL="1543050" indent="-171450" algn="just" defTabSz="342900" rtl="0" eaLnBrk="1" latinLnBrk="0" hangingPunct="1">
              <a:spcBef>
                <a:spcPct val="20000"/>
              </a:spcBef>
              <a:buFont typeface="Arial" panose="020B0604020202090204"/>
              <a:buChar char="»"/>
              <a:defRPr sz="1350"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9pPr>
          </a:lstStyle>
          <a:p>
            <a:pPr marL="0" indent="0">
              <a:lnSpc>
                <a:spcPct val="150000"/>
              </a:lnSpc>
              <a:buClrTx/>
              <a:buNone/>
            </a:pPr>
            <a:r>
              <a:rPr lang="zh-CN" altLang="en-US" sz="2400" b="1" dirty="0" smtClean="0">
                <a:latin typeface="Times New Roman" panose="02020603050405020304" pitchFamily="18" charset="0"/>
                <a:ea typeface="楷体" panose="02010609060101010101" pitchFamily="49" charset="-122"/>
              </a:rPr>
              <a:t>模型图：</a:t>
            </a:r>
            <a:endParaRPr lang="zh-CN" altLang="en-US" sz="1800" dirty="0" smtClean="0">
              <a:latin typeface="Times New Roman" panose="02020603050405020304" pitchFamily="18" charset="0"/>
              <a:ea typeface="楷体" panose="02010609060101010101" pitchFamily="49" charset="-122"/>
              <a:sym typeface="+mn-ea"/>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latin typeface="楷体" panose="02010609060101010101" pitchFamily="49" charset="-122"/>
                <a:ea typeface="楷体" panose="02010609060101010101" pitchFamily="49" charset="-122"/>
              </a:rPr>
              <a:t>T</a:t>
            </a:r>
            <a:r>
              <a:rPr lang="en-US" altLang="zh-CN" dirty="0">
                <a:latin typeface="楷体" panose="02010609060101010101" pitchFamily="49" charset="-122"/>
                <a:ea typeface="楷体" panose="02010609060101010101" pitchFamily="49" charset="-122"/>
              </a:rPr>
              <a:t>PL</a:t>
            </a:r>
            <a:r>
              <a:rPr lang="zh-CN" altLang="en-US" dirty="0">
                <a:latin typeface="楷体" panose="02010609060101010101" pitchFamily="49" charset="-122"/>
                <a:ea typeface="楷体" panose="02010609060101010101" pitchFamily="49" charset="-122"/>
              </a:rPr>
              <a:t>inker</a:t>
            </a:r>
            <a:endParaRPr lang="zh-CN" altLang="en-US" dirty="0">
              <a:latin typeface="楷体" panose="02010609060101010101" pitchFamily="49" charset="-122"/>
              <a:ea typeface="楷体" panose="02010609060101010101" pitchFamily="49" charset="-122"/>
            </a:endParaRPr>
          </a:p>
        </p:txBody>
      </p:sp>
      <p:sp>
        <p:nvSpPr>
          <p:cNvPr id="2" name="文本框 1"/>
          <p:cNvSpPr txBox="1"/>
          <p:nvPr/>
        </p:nvSpPr>
        <p:spPr>
          <a:xfrm>
            <a:off x="2959735" y="2988945"/>
            <a:ext cx="309880" cy="368300"/>
          </a:xfrm>
          <a:prstGeom prst="rect">
            <a:avLst/>
          </a:prstGeom>
          <a:noFill/>
        </p:spPr>
        <p:txBody>
          <a:bodyPr wrap="none" rtlCol="0">
            <a:spAutoFit/>
          </a:bodyPr>
          <a:p>
            <a:pPr algn="l"/>
            <a:r>
              <a:rPr lang="zh-CN" altLang="en-US"/>
              <a:t>​​</a:t>
            </a:r>
            <a:endParaRPr lang="zh-CN" altLang="en-US"/>
          </a:p>
        </p:txBody>
      </p:sp>
      <p:sp>
        <p:nvSpPr>
          <p:cNvPr id="6" name="Text Placeholder 4"/>
          <p:cNvSpPr txBox="1"/>
          <p:nvPr/>
        </p:nvSpPr>
        <p:spPr>
          <a:xfrm>
            <a:off x="548005" y="1212215"/>
            <a:ext cx="1692910" cy="616585"/>
          </a:xfrm>
          <a:prstGeom prst="rect">
            <a:avLst/>
          </a:prstGeom>
        </p:spPr>
        <p:txBody>
          <a:bodyPr vert="horz" lIns="91440" tIns="45720" rIns="91440" bIns="45720" rtlCol="0">
            <a:noAutofit/>
          </a:bodyPr>
          <a:lstStyle>
            <a:lvl1pPr marL="257175" indent="-257175" algn="just" defTabSz="342900" rtl="0" eaLnBrk="1" latinLnBrk="0" hangingPunct="1">
              <a:spcBef>
                <a:spcPct val="20000"/>
              </a:spcBef>
              <a:buClr>
                <a:srgbClr val="FF3300"/>
              </a:buClr>
              <a:buFont typeface="Arial" panose="020B0604020202090204"/>
              <a:buChar char="•"/>
              <a:defRPr sz="2100" kern="1200">
                <a:solidFill>
                  <a:schemeClr val="tx1"/>
                </a:solidFill>
                <a:latin typeface="微软雅黑" panose="020B0503020204020204" pitchFamily="34" charset="-122"/>
                <a:ea typeface="微软雅黑" panose="020B0503020204020204" pitchFamily="34" charset="-122"/>
                <a:cs typeface="+mn-cs"/>
              </a:defRPr>
            </a:lvl1pPr>
            <a:lvl2pPr marL="557530" indent="-214630" algn="just" defTabSz="342900" rtl="0" eaLnBrk="1" latinLnBrk="0" hangingPunct="1">
              <a:spcBef>
                <a:spcPct val="20000"/>
              </a:spcBef>
              <a:buClr>
                <a:srgbClr val="0000FF"/>
              </a:buClr>
              <a:buFont typeface="Arial" panose="020B0604020202090204"/>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857250" indent="-171450" algn="just" defTabSz="342900" rtl="0" eaLnBrk="1" latinLnBrk="0" hangingPunct="1">
              <a:spcBef>
                <a:spcPct val="20000"/>
              </a:spcBef>
              <a:buFont typeface="Arial" panose="020B0604020202090204"/>
              <a:buChar char="•"/>
              <a:defRPr sz="1500" kern="1200">
                <a:solidFill>
                  <a:schemeClr val="tx1"/>
                </a:solidFill>
                <a:latin typeface="微软雅黑" panose="020B0503020204020204" pitchFamily="34" charset="-122"/>
                <a:ea typeface="微软雅黑" panose="020B0503020204020204" pitchFamily="34" charset="-122"/>
                <a:cs typeface="+mn-cs"/>
              </a:defRPr>
            </a:lvl3pPr>
            <a:lvl4pPr marL="1200150" indent="-171450" algn="just" defTabSz="342900" rtl="0" eaLnBrk="1" latinLnBrk="0" hangingPunct="1">
              <a:spcBef>
                <a:spcPct val="20000"/>
              </a:spcBef>
              <a:buFont typeface="Arial" panose="020B0604020202090204"/>
              <a:buChar char="–"/>
              <a:defRPr sz="1350" kern="1200">
                <a:solidFill>
                  <a:schemeClr val="tx1"/>
                </a:solidFill>
                <a:latin typeface="微软雅黑" panose="020B0503020204020204" pitchFamily="34" charset="-122"/>
                <a:ea typeface="微软雅黑" panose="020B0503020204020204" pitchFamily="34" charset="-122"/>
                <a:cs typeface="+mn-cs"/>
              </a:defRPr>
            </a:lvl4pPr>
            <a:lvl5pPr marL="1543050" indent="-171450" algn="just" defTabSz="342900" rtl="0" eaLnBrk="1" latinLnBrk="0" hangingPunct="1">
              <a:spcBef>
                <a:spcPct val="20000"/>
              </a:spcBef>
              <a:buFont typeface="Arial" panose="020B0604020202090204"/>
              <a:buChar char="»"/>
              <a:defRPr sz="1350"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9pPr>
          </a:lstStyle>
          <a:p>
            <a:pPr marL="0" indent="0">
              <a:lnSpc>
                <a:spcPct val="150000"/>
              </a:lnSpc>
              <a:buClrTx/>
              <a:buNone/>
            </a:pPr>
            <a:r>
              <a:rPr lang="zh-CN" altLang="en-US" sz="2400" b="1" dirty="0" smtClean="0">
                <a:latin typeface="Times New Roman" panose="02020603050405020304" pitchFamily="18" charset="0"/>
                <a:ea typeface="楷体" panose="02010609060101010101" pitchFamily="49" charset="-122"/>
              </a:rPr>
              <a:t>实验结果：</a:t>
            </a:r>
            <a:endParaRPr lang="zh-CN" altLang="en-US" sz="1800" dirty="0" smtClean="0">
              <a:latin typeface="Times New Roman" panose="02020603050405020304" pitchFamily="18" charset="0"/>
              <a:ea typeface="楷体" panose="02010609060101010101" pitchFamily="49" charset="-122"/>
              <a:sym typeface="+mn-ea"/>
            </a:endParaRPr>
          </a:p>
        </p:txBody>
      </p:sp>
      <p:pic>
        <p:nvPicPr>
          <p:cNvPr id="4" name="图片 3" descr="截屏2021-10-12 下午5.03.18"/>
          <p:cNvPicPr>
            <a:picLocks noChangeAspect="1"/>
          </p:cNvPicPr>
          <p:nvPr/>
        </p:nvPicPr>
        <p:blipFill>
          <a:blip r:embed="rId1"/>
          <a:stretch>
            <a:fillRect/>
          </a:stretch>
        </p:blipFill>
        <p:spPr>
          <a:xfrm>
            <a:off x="64135" y="1828800"/>
            <a:ext cx="9015095" cy="3200400"/>
          </a:xfrm>
          <a:prstGeom prst="rect">
            <a:avLst/>
          </a:prstGeom>
        </p:spPr>
      </p:pic>
      <p:sp>
        <p:nvSpPr>
          <p:cNvPr id="5" name="Text Placeholder 4"/>
          <p:cNvSpPr txBox="1"/>
          <p:nvPr/>
        </p:nvSpPr>
        <p:spPr>
          <a:xfrm>
            <a:off x="463550" y="4926330"/>
            <a:ext cx="4295140" cy="986155"/>
          </a:xfrm>
          <a:prstGeom prst="rect">
            <a:avLst/>
          </a:prstGeom>
        </p:spPr>
        <p:txBody>
          <a:bodyPr vert="horz" lIns="91440" tIns="45720" rIns="91440" bIns="45720" rtlCol="0">
            <a:noAutofit/>
          </a:bodyPr>
          <a:lstStyle>
            <a:lvl1pPr marL="257175" indent="-257175" algn="just" defTabSz="342900" rtl="0" eaLnBrk="1" latinLnBrk="0" hangingPunct="1">
              <a:spcBef>
                <a:spcPct val="20000"/>
              </a:spcBef>
              <a:buClr>
                <a:srgbClr val="FF3300"/>
              </a:buClr>
              <a:buFont typeface="Arial" panose="020B0604020202090204"/>
              <a:buChar char="•"/>
              <a:defRPr sz="2100" kern="1200">
                <a:solidFill>
                  <a:schemeClr val="tx1"/>
                </a:solidFill>
                <a:latin typeface="微软雅黑" panose="020B0503020204020204" pitchFamily="34" charset="-122"/>
                <a:ea typeface="微软雅黑" panose="020B0503020204020204" pitchFamily="34" charset="-122"/>
                <a:cs typeface="+mn-cs"/>
              </a:defRPr>
            </a:lvl1pPr>
            <a:lvl2pPr marL="557530" indent="-214630" algn="just" defTabSz="342900" rtl="0" eaLnBrk="1" latinLnBrk="0" hangingPunct="1">
              <a:spcBef>
                <a:spcPct val="20000"/>
              </a:spcBef>
              <a:buClr>
                <a:srgbClr val="0000FF"/>
              </a:buClr>
              <a:buFont typeface="Arial" panose="020B0604020202090204"/>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857250" indent="-171450" algn="just" defTabSz="342900" rtl="0" eaLnBrk="1" latinLnBrk="0" hangingPunct="1">
              <a:spcBef>
                <a:spcPct val="20000"/>
              </a:spcBef>
              <a:buFont typeface="Arial" panose="020B0604020202090204"/>
              <a:buChar char="•"/>
              <a:defRPr sz="1500" kern="1200">
                <a:solidFill>
                  <a:schemeClr val="tx1"/>
                </a:solidFill>
                <a:latin typeface="微软雅黑" panose="020B0503020204020204" pitchFamily="34" charset="-122"/>
                <a:ea typeface="微软雅黑" panose="020B0503020204020204" pitchFamily="34" charset="-122"/>
                <a:cs typeface="+mn-cs"/>
              </a:defRPr>
            </a:lvl3pPr>
            <a:lvl4pPr marL="1200150" indent="-171450" algn="just" defTabSz="342900" rtl="0" eaLnBrk="1" latinLnBrk="0" hangingPunct="1">
              <a:spcBef>
                <a:spcPct val="20000"/>
              </a:spcBef>
              <a:buFont typeface="Arial" panose="020B0604020202090204"/>
              <a:buChar char="–"/>
              <a:defRPr sz="1350" kern="1200">
                <a:solidFill>
                  <a:schemeClr val="tx1"/>
                </a:solidFill>
                <a:latin typeface="微软雅黑" panose="020B0503020204020204" pitchFamily="34" charset="-122"/>
                <a:ea typeface="微软雅黑" panose="020B0503020204020204" pitchFamily="34" charset="-122"/>
                <a:cs typeface="+mn-cs"/>
              </a:defRPr>
            </a:lvl4pPr>
            <a:lvl5pPr marL="1543050" indent="-171450" algn="just" defTabSz="342900" rtl="0" eaLnBrk="1" latinLnBrk="0" hangingPunct="1">
              <a:spcBef>
                <a:spcPct val="20000"/>
              </a:spcBef>
              <a:buFont typeface="Arial" panose="020B0604020202090204"/>
              <a:buChar char="»"/>
              <a:defRPr sz="1350"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9pPr>
          </a:lstStyle>
          <a:p>
            <a:pPr marL="0" indent="0">
              <a:lnSpc>
                <a:spcPct val="150000"/>
              </a:lnSpc>
              <a:buClrTx/>
              <a:buNone/>
            </a:pPr>
            <a:r>
              <a:rPr lang="zh-CN" altLang="en-US" sz="2400" b="1" dirty="0">
                <a:latin typeface="Times New Roman" panose="02020603050405020304" pitchFamily="18" charset="0"/>
                <a:ea typeface="楷体" panose="02010609060101010101" pitchFamily="49" charset="-122"/>
              </a:rPr>
              <a:t>优点：</a:t>
            </a:r>
            <a:endParaRPr lang="zh-CN" altLang="en-US" sz="2000" dirty="0">
              <a:latin typeface="Times New Roman" panose="02020603050405020304" pitchFamily="18" charset="0"/>
              <a:ea typeface="楷体" panose="02010609060101010101" pitchFamily="49" charset="-122"/>
            </a:endParaRPr>
          </a:p>
          <a:p>
            <a:pPr marL="0" indent="0" fontAlgn="auto">
              <a:lnSpc>
                <a:spcPct val="100000"/>
              </a:lnSpc>
              <a:spcBef>
                <a:spcPts val="0"/>
              </a:spcBef>
              <a:buClrTx/>
              <a:buNone/>
            </a:pPr>
            <a:r>
              <a:rPr lang="en-US" altLang="zh-CN" sz="2000" dirty="0">
                <a:latin typeface="Times New Roman" panose="02020603050405020304" pitchFamily="18" charset="0"/>
                <a:ea typeface="楷体" panose="02010609060101010101" pitchFamily="49" charset="-122"/>
              </a:rPr>
              <a:t>· casrel</a:t>
            </a:r>
            <a:r>
              <a:rPr lang="zh-CN" altLang="en-US" sz="2000" dirty="0">
                <a:latin typeface="Times New Roman" panose="02020603050405020304" pitchFamily="18" charset="0"/>
                <a:ea typeface="楷体" panose="02010609060101010101" pitchFamily="49" charset="-122"/>
              </a:rPr>
              <a:t>的优点</a:t>
            </a:r>
            <a:r>
              <a:rPr lang="en-US" altLang="zh-CN" sz="2000" dirty="0">
                <a:latin typeface="Times New Roman" panose="02020603050405020304" pitchFamily="18" charset="0"/>
                <a:ea typeface="楷体" panose="02010609060101010101" pitchFamily="49" charset="-122"/>
              </a:rPr>
              <a:t>+</a:t>
            </a:r>
            <a:r>
              <a:rPr lang="zh-CN" altLang="en-US" sz="2000" dirty="0">
                <a:latin typeface="Times New Roman" panose="02020603050405020304" pitchFamily="18" charset="0"/>
                <a:ea typeface="楷体" panose="02010609060101010101" pitchFamily="49" charset="-122"/>
              </a:rPr>
              <a:t>没有误差传播</a:t>
            </a:r>
            <a:endParaRPr lang="zh-CN" altLang="en-US" sz="2000" dirty="0">
              <a:latin typeface="Times New Roman" panose="02020603050405020304" pitchFamily="18" charset="0"/>
              <a:ea typeface="楷体" panose="02010609060101010101" pitchFamily="49" charset="-122"/>
            </a:endParaRPr>
          </a:p>
        </p:txBody>
      </p:sp>
      <p:sp>
        <p:nvSpPr>
          <p:cNvPr id="7" name="Text Placeholder 4"/>
          <p:cNvSpPr txBox="1"/>
          <p:nvPr/>
        </p:nvSpPr>
        <p:spPr>
          <a:xfrm>
            <a:off x="4352925" y="4926330"/>
            <a:ext cx="4518025" cy="813435"/>
          </a:xfrm>
          <a:prstGeom prst="rect">
            <a:avLst/>
          </a:prstGeom>
        </p:spPr>
        <p:txBody>
          <a:bodyPr vert="horz" lIns="91440" tIns="45720" rIns="91440" bIns="45720" rtlCol="0">
            <a:noAutofit/>
          </a:bodyPr>
          <a:lstStyle>
            <a:lvl1pPr marL="257175" indent="-257175" algn="just" defTabSz="342900" rtl="0" eaLnBrk="1" latinLnBrk="0" hangingPunct="1">
              <a:spcBef>
                <a:spcPct val="20000"/>
              </a:spcBef>
              <a:buClr>
                <a:srgbClr val="FF3300"/>
              </a:buClr>
              <a:buFont typeface="Arial" panose="020B0604020202090204"/>
              <a:buChar char="•"/>
              <a:defRPr sz="2100" kern="1200">
                <a:solidFill>
                  <a:schemeClr val="tx1"/>
                </a:solidFill>
                <a:latin typeface="微软雅黑" panose="020B0503020204020204" pitchFamily="34" charset="-122"/>
                <a:ea typeface="微软雅黑" panose="020B0503020204020204" pitchFamily="34" charset="-122"/>
                <a:cs typeface="+mn-cs"/>
              </a:defRPr>
            </a:lvl1pPr>
            <a:lvl2pPr marL="557530" indent="-214630" algn="just" defTabSz="342900" rtl="0" eaLnBrk="1" latinLnBrk="0" hangingPunct="1">
              <a:spcBef>
                <a:spcPct val="20000"/>
              </a:spcBef>
              <a:buClr>
                <a:srgbClr val="0000FF"/>
              </a:buClr>
              <a:buFont typeface="Arial" panose="020B0604020202090204"/>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857250" indent="-171450" algn="just" defTabSz="342900" rtl="0" eaLnBrk="1" latinLnBrk="0" hangingPunct="1">
              <a:spcBef>
                <a:spcPct val="20000"/>
              </a:spcBef>
              <a:buFont typeface="Arial" panose="020B0604020202090204"/>
              <a:buChar char="•"/>
              <a:defRPr sz="1500" kern="1200">
                <a:solidFill>
                  <a:schemeClr val="tx1"/>
                </a:solidFill>
                <a:latin typeface="微软雅黑" panose="020B0503020204020204" pitchFamily="34" charset="-122"/>
                <a:ea typeface="微软雅黑" panose="020B0503020204020204" pitchFamily="34" charset="-122"/>
                <a:cs typeface="+mn-cs"/>
              </a:defRPr>
            </a:lvl3pPr>
            <a:lvl4pPr marL="1200150" indent="-171450" algn="just" defTabSz="342900" rtl="0" eaLnBrk="1" latinLnBrk="0" hangingPunct="1">
              <a:spcBef>
                <a:spcPct val="20000"/>
              </a:spcBef>
              <a:buFont typeface="Arial" panose="020B0604020202090204"/>
              <a:buChar char="–"/>
              <a:defRPr sz="1350" kern="1200">
                <a:solidFill>
                  <a:schemeClr val="tx1"/>
                </a:solidFill>
                <a:latin typeface="微软雅黑" panose="020B0503020204020204" pitchFamily="34" charset="-122"/>
                <a:ea typeface="微软雅黑" panose="020B0503020204020204" pitchFamily="34" charset="-122"/>
                <a:cs typeface="+mn-cs"/>
              </a:defRPr>
            </a:lvl4pPr>
            <a:lvl5pPr marL="1543050" indent="-171450" algn="just" defTabSz="342900" rtl="0" eaLnBrk="1" latinLnBrk="0" hangingPunct="1">
              <a:spcBef>
                <a:spcPct val="20000"/>
              </a:spcBef>
              <a:buFont typeface="Arial" panose="020B0604020202090204"/>
              <a:buChar char="»"/>
              <a:defRPr sz="1350"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9pPr>
          </a:lstStyle>
          <a:p>
            <a:pPr marL="0" indent="0">
              <a:lnSpc>
                <a:spcPct val="150000"/>
              </a:lnSpc>
              <a:buClrTx/>
              <a:buNone/>
            </a:pPr>
            <a:r>
              <a:rPr lang="zh-CN" altLang="en-US" sz="2400" b="1" dirty="0">
                <a:latin typeface="Times New Roman" panose="02020603050405020304" pitchFamily="18" charset="0"/>
                <a:ea typeface="楷体" panose="02010609060101010101" pitchFamily="49" charset="-122"/>
              </a:rPr>
              <a:t>缺点：</a:t>
            </a:r>
            <a:endParaRPr lang="zh-CN" altLang="en-US" sz="2000" dirty="0">
              <a:latin typeface="Times New Roman" panose="02020603050405020304" pitchFamily="18" charset="0"/>
              <a:ea typeface="楷体" panose="02010609060101010101" pitchFamily="49" charset="-122"/>
            </a:endParaRPr>
          </a:p>
          <a:p>
            <a:pPr marL="0" indent="0" fontAlgn="auto">
              <a:lnSpc>
                <a:spcPct val="100000"/>
              </a:lnSpc>
              <a:spcBef>
                <a:spcPts val="0"/>
              </a:spcBef>
              <a:buClrTx/>
              <a:buNone/>
            </a:pPr>
            <a:r>
              <a:rPr lang="en-US" altLang="zh-CN" sz="2000" dirty="0">
                <a:latin typeface="Times New Roman" panose="02020603050405020304" pitchFamily="18" charset="0"/>
                <a:ea typeface="楷体" panose="02010609060101010101" pitchFamily="49" charset="-122"/>
              </a:rPr>
              <a:t>· 训练时长是随句长的平方级增长。</a:t>
            </a:r>
            <a:endParaRPr lang="zh-CN" altLang="en-US" sz="2000" dirty="0">
              <a:latin typeface="Times New Roman" panose="02020603050405020304" pitchFamily="18" charset="0"/>
              <a:ea typeface="楷体" panose="02010609060101010101" pitchFamily="49" charset="-122"/>
            </a:endParaRPr>
          </a:p>
        </p:txBody>
      </p:sp>
      <p:sp>
        <p:nvSpPr>
          <p:cNvPr id="9" name="文本框 8"/>
          <p:cNvSpPr txBox="1"/>
          <p:nvPr/>
        </p:nvSpPr>
        <p:spPr>
          <a:xfrm>
            <a:off x="4352925" y="6039485"/>
            <a:ext cx="4794250" cy="368300"/>
          </a:xfrm>
          <a:prstGeom prst="rect">
            <a:avLst/>
          </a:prstGeom>
          <a:noFill/>
        </p:spPr>
        <p:txBody>
          <a:bodyPr wrap="square" rtlCol="0">
            <a:spAutoFit/>
          </a:bodyPr>
          <a:p>
            <a:r>
              <a:rPr lang="zh-CN" altLang="en-US">
                <a:solidFill>
                  <a:srgbClr val="C00000"/>
                </a:solidFill>
              </a:rPr>
              <a:t>那还有没有办法既能一次成，也能速度快？</a:t>
            </a:r>
            <a:endParaRPr lang="zh-CN" altLang="en-US">
              <a:solidFill>
                <a:srgbClr val="C00000"/>
              </a:solidFill>
            </a:endParaRPr>
          </a:p>
        </p:txBody>
      </p:sp>
      <p:sp>
        <p:nvSpPr>
          <p:cNvPr id="8" name="文本框 7"/>
          <p:cNvSpPr txBox="1"/>
          <p:nvPr/>
        </p:nvSpPr>
        <p:spPr>
          <a:xfrm>
            <a:off x="7385685" y="5148580"/>
            <a:ext cx="1361440" cy="337185"/>
          </a:xfrm>
          <a:prstGeom prst="rect">
            <a:avLst/>
          </a:prstGeom>
          <a:noFill/>
        </p:spPr>
        <p:txBody>
          <a:bodyPr wrap="square" rtlCol="0">
            <a:spAutoFit/>
          </a:bodyPr>
          <a:p>
            <a:r>
              <a:rPr lang="en-US" altLang="zh-CN" sz="1600" dirty="0">
                <a:latin typeface="Times New Roman" panose="02020603050405020304" pitchFamily="18" charset="0"/>
                <a:ea typeface="楷体" panose="02010609060101010101" pitchFamily="49" charset="-122"/>
                <a:sym typeface="+mn-ea"/>
              </a:rPr>
              <a:t>11.4h/epoch</a:t>
            </a:r>
            <a:endParaRPr lang="en-US" altLang="zh-CN" sz="1600" dirty="0">
              <a:latin typeface="Times New Roman" panose="02020603050405020304" pitchFamily="18" charset="0"/>
              <a:ea typeface="楷体" panose="02010609060101010101" pitchFamily="49" charset="-122"/>
              <a:sym typeface="+mn-ea"/>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82193" y="1484786"/>
            <a:ext cx="8461809" cy="3687053"/>
          </a:xfrm>
        </p:spPr>
        <p:txBody>
          <a:bodyPr>
            <a:normAutofit lnSpcReduction="10000"/>
          </a:bodyPr>
          <a:lstStyle/>
          <a:p>
            <a:pPr>
              <a:lnSpc>
                <a:spcPct val="170000"/>
              </a:lnSpc>
              <a:buClr>
                <a:schemeClr val="tx1"/>
              </a:buClr>
            </a:pPr>
            <a:r>
              <a:rPr lang="zh-CN" altLang="en-US" sz="2800" b="1" dirty="0">
                <a:solidFill>
                  <a:schemeClr val="tx1"/>
                </a:solidFill>
                <a:latin typeface="楷体" panose="02010609060101010101" pitchFamily="49" charset="-122"/>
              </a:rPr>
              <a:t>实体关系抽取任务介绍</a:t>
            </a:r>
            <a:endParaRPr lang="zh-CN" altLang="en-US" sz="2800" b="1" dirty="0">
              <a:solidFill>
                <a:srgbClr val="C00000"/>
              </a:solidFill>
              <a:latin typeface="楷体" panose="02010609060101010101" pitchFamily="49" charset="-122"/>
            </a:endParaRPr>
          </a:p>
          <a:p>
            <a:pPr>
              <a:lnSpc>
                <a:spcPct val="170000"/>
              </a:lnSpc>
              <a:buClr>
                <a:schemeClr val="tx1"/>
              </a:buClr>
            </a:pPr>
            <a:r>
              <a:rPr lang="en-US" altLang="zh-CN" sz="2800" b="1" dirty="0">
                <a:solidFill>
                  <a:schemeClr val="tx1"/>
                </a:solidFill>
                <a:latin typeface="楷体" panose="02010609060101010101" pitchFamily="49" charset="-122"/>
              </a:rPr>
              <a:t>Casrel</a:t>
            </a:r>
            <a:endParaRPr lang="en-US" altLang="zh-CN" sz="2400" b="1" i="1" dirty="0">
              <a:solidFill>
                <a:srgbClr val="C00000"/>
              </a:solidFill>
              <a:latin typeface="楷体" panose="02010609060101010101" pitchFamily="49" charset="-122"/>
            </a:endParaRPr>
          </a:p>
          <a:p>
            <a:pPr>
              <a:lnSpc>
                <a:spcPct val="170000"/>
              </a:lnSpc>
              <a:buClr>
                <a:schemeClr val="tx1"/>
              </a:buClr>
            </a:pPr>
            <a:r>
              <a:rPr lang="en-US" altLang="zh-CN" sz="2800" b="1" dirty="0">
                <a:latin typeface="楷体" panose="02010609060101010101" pitchFamily="49" charset="-122"/>
              </a:rPr>
              <a:t>TpLinker</a:t>
            </a:r>
            <a:endParaRPr lang="en-US" altLang="zh-CN" sz="2800" b="1" dirty="0">
              <a:latin typeface="楷体" panose="02010609060101010101" pitchFamily="49" charset="-122"/>
            </a:endParaRPr>
          </a:p>
          <a:p>
            <a:pPr>
              <a:lnSpc>
                <a:spcPct val="170000"/>
              </a:lnSpc>
              <a:buClr>
                <a:schemeClr val="tx1"/>
              </a:buClr>
            </a:pPr>
            <a:r>
              <a:rPr lang="en-US" altLang="zh-CN" sz="2800" b="1" dirty="0">
                <a:solidFill>
                  <a:srgbClr val="C00000"/>
                </a:solidFill>
                <a:latin typeface="楷体" panose="02010609060101010101" pitchFamily="49" charset="-122"/>
              </a:rPr>
              <a:t>SPN</a:t>
            </a:r>
            <a:endParaRPr lang="en-US" altLang="zh-CN" sz="2800" b="1" dirty="0">
              <a:solidFill>
                <a:srgbClr val="C00000"/>
              </a:solidFill>
              <a:latin typeface="楷体" panose="02010609060101010101" pitchFamily="49" charset="-122"/>
            </a:endParaRPr>
          </a:p>
        </p:txBody>
      </p:sp>
      <p:sp>
        <p:nvSpPr>
          <p:cNvPr id="3" name="文本占位符 2"/>
          <p:cNvSpPr>
            <a:spLocks noGrp="1"/>
          </p:cNvSpPr>
          <p:nvPr>
            <p:ph type="body" sz="quarter" idx="11"/>
          </p:nvPr>
        </p:nvSpPr>
        <p:spPr>
          <a:xfrm>
            <a:off x="179512" y="260650"/>
            <a:ext cx="7742238" cy="432197"/>
          </a:xfrm>
        </p:spPr>
        <p:txBody>
          <a:bodyPr/>
          <a:lstStyle/>
          <a:p>
            <a:r>
              <a:rPr lang="zh-CN" altLang="en-US" b="1" dirty="0">
                <a:latin typeface="楷体" panose="02010609060101010101" pitchFamily="49" charset="-122"/>
                <a:ea typeface="楷体" panose="02010609060101010101" pitchFamily="49" charset="-122"/>
              </a:rPr>
              <a:t>目录</a:t>
            </a:r>
            <a:endParaRPr lang="zh-CN" altLang="en-US" b="1" dirty="0">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10" advTm="2174"/>
    </mc:Choice>
    <mc:Fallback>
      <p:transition advTm="2174"/>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en-US" altLang="zh-CN" dirty="0">
                <a:latin typeface="楷体" panose="02010609060101010101" pitchFamily="49" charset="-122"/>
                <a:ea typeface="楷体" panose="02010609060101010101" pitchFamily="49" charset="-122"/>
              </a:rPr>
              <a:t>SPN</a:t>
            </a:r>
            <a:endParaRPr lang="en-US" altLang="zh-CN" dirty="0">
              <a:latin typeface="楷体" panose="02010609060101010101" pitchFamily="49" charset="-122"/>
              <a:ea typeface="楷体" panose="02010609060101010101" pitchFamily="49" charset="-122"/>
            </a:endParaRPr>
          </a:p>
        </p:txBody>
      </p:sp>
      <p:sp>
        <p:nvSpPr>
          <p:cNvPr id="5" name="Text Placeholder 4"/>
          <p:cNvSpPr txBox="1"/>
          <p:nvPr/>
        </p:nvSpPr>
        <p:spPr>
          <a:xfrm>
            <a:off x="548005" y="1156970"/>
            <a:ext cx="8047990" cy="616585"/>
          </a:xfrm>
          <a:prstGeom prst="rect">
            <a:avLst/>
          </a:prstGeom>
        </p:spPr>
        <p:txBody>
          <a:bodyPr vert="horz" lIns="91440" tIns="45720" rIns="91440" bIns="45720" rtlCol="0">
            <a:noAutofit/>
          </a:bodyPr>
          <a:lstStyle>
            <a:lvl1pPr marL="257175" indent="-257175" algn="just" defTabSz="342900" rtl="0" eaLnBrk="1" latinLnBrk="0" hangingPunct="1">
              <a:spcBef>
                <a:spcPct val="20000"/>
              </a:spcBef>
              <a:buClr>
                <a:srgbClr val="FF3300"/>
              </a:buClr>
              <a:buFont typeface="Arial" panose="020B0604020202090204"/>
              <a:buChar char="•"/>
              <a:defRPr sz="2100" kern="1200">
                <a:solidFill>
                  <a:schemeClr val="tx1"/>
                </a:solidFill>
                <a:latin typeface="微软雅黑" panose="020B0503020204020204" pitchFamily="34" charset="-122"/>
                <a:ea typeface="微软雅黑" panose="020B0503020204020204" pitchFamily="34" charset="-122"/>
                <a:cs typeface="+mn-cs"/>
              </a:defRPr>
            </a:lvl1pPr>
            <a:lvl2pPr marL="557530" indent="-214630" algn="just" defTabSz="342900" rtl="0" eaLnBrk="1" latinLnBrk="0" hangingPunct="1">
              <a:spcBef>
                <a:spcPct val="20000"/>
              </a:spcBef>
              <a:buClr>
                <a:srgbClr val="0000FF"/>
              </a:buClr>
              <a:buFont typeface="Arial" panose="020B0604020202090204"/>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857250" indent="-171450" algn="just" defTabSz="342900" rtl="0" eaLnBrk="1" latinLnBrk="0" hangingPunct="1">
              <a:spcBef>
                <a:spcPct val="20000"/>
              </a:spcBef>
              <a:buFont typeface="Arial" panose="020B0604020202090204"/>
              <a:buChar char="•"/>
              <a:defRPr sz="1500" kern="1200">
                <a:solidFill>
                  <a:schemeClr val="tx1"/>
                </a:solidFill>
                <a:latin typeface="微软雅黑" panose="020B0503020204020204" pitchFamily="34" charset="-122"/>
                <a:ea typeface="微软雅黑" panose="020B0503020204020204" pitchFamily="34" charset="-122"/>
                <a:cs typeface="+mn-cs"/>
              </a:defRPr>
            </a:lvl3pPr>
            <a:lvl4pPr marL="1200150" indent="-171450" algn="just" defTabSz="342900" rtl="0" eaLnBrk="1" latinLnBrk="0" hangingPunct="1">
              <a:spcBef>
                <a:spcPct val="20000"/>
              </a:spcBef>
              <a:buFont typeface="Arial" panose="020B0604020202090204"/>
              <a:buChar char="–"/>
              <a:defRPr sz="1350" kern="1200">
                <a:solidFill>
                  <a:schemeClr val="tx1"/>
                </a:solidFill>
                <a:latin typeface="微软雅黑" panose="020B0503020204020204" pitchFamily="34" charset="-122"/>
                <a:ea typeface="微软雅黑" panose="020B0503020204020204" pitchFamily="34" charset="-122"/>
                <a:cs typeface="+mn-cs"/>
              </a:defRPr>
            </a:lvl4pPr>
            <a:lvl5pPr marL="1543050" indent="-171450" algn="just" defTabSz="342900" rtl="0" eaLnBrk="1" latinLnBrk="0" hangingPunct="1">
              <a:spcBef>
                <a:spcPct val="20000"/>
              </a:spcBef>
              <a:buFont typeface="Arial" panose="020B0604020202090204"/>
              <a:buChar char="»"/>
              <a:defRPr sz="1350"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9pPr>
          </a:lstStyle>
          <a:p>
            <a:pPr marL="0" indent="0">
              <a:lnSpc>
                <a:spcPct val="150000"/>
              </a:lnSpc>
              <a:buClrTx/>
              <a:buNone/>
            </a:pPr>
            <a:r>
              <a:rPr lang="en-US" altLang="zh-CN" sz="2400" b="1" dirty="0" smtClean="0">
                <a:latin typeface="Times New Roman" panose="02020603050405020304" pitchFamily="18" charset="0"/>
                <a:ea typeface="楷体" panose="02010609060101010101" pitchFamily="49" charset="-122"/>
              </a:rPr>
              <a:t>SPN</a:t>
            </a:r>
            <a:r>
              <a:rPr lang="zh-CN" altLang="en-US" sz="2400" b="1" dirty="0" smtClean="0">
                <a:latin typeface="Times New Roman" panose="02020603050405020304" pitchFamily="18" charset="0"/>
                <a:ea typeface="楷体" panose="02010609060101010101" pitchFamily="49" charset="-122"/>
              </a:rPr>
              <a:t>模型思路</a:t>
            </a:r>
            <a:endParaRPr lang="zh-CN" altLang="en-US" sz="2400" b="1" dirty="0" smtClean="0">
              <a:latin typeface="Times New Roman" panose="02020603050405020304" pitchFamily="18" charset="0"/>
              <a:ea typeface="楷体" panose="02010609060101010101" pitchFamily="49" charset="-122"/>
            </a:endParaRPr>
          </a:p>
        </p:txBody>
      </p:sp>
      <p:sp>
        <p:nvSpPr>
          <p:cNvPr id="2" name="文本框 1"/>
          <p:cNvSpPr txBox="1"/>
          <p:nvPr/>
        </p:nvSpPr>
        <p:spPr>
          <a:xfrm>
            <a:off x="2959735" y="2988945"/>
            <a:ext cx="309880" cy="368300"/>
          </a:xfrm>
          <a:prstGeom prst="rect">
            <a:avLst/>
          </a:prstGeom>
          <a:noFill/>
        </p:spPr>
        <p:txBody>
          <a:bodyPr wrap="none" rtlCol="0">
            <a:spAutoFit/>
          </a:bodyPr>
          <a:p>
            <a:pPr algn="l"/>
            <a:r>
              <a:rPr lang="zh-CN" altLang="en-US"/>
              <a:t>​​</a:t>
            </a:r>
            <a:endParaRPr lang="zh-CN" altLang="en-US"/>
          </a:p>
        </p:txBody>
      </p:sp>
      <p:sp>
        <p:nvSpPr>
          <p:cNvPr id="6" name="Text Placeholder 4"/>
          <p:cNvSpPr txBox="1"/>
          <p:nvPr/>
        </p:nvSpPr>
        <p:spPr>
          <a:xfrm>
            <a:off x="421640" y="2165350"/>
            <a:ext cx="8047990" cy="3467100"/>
          </a:xfrm>
          <a:prstGeom prst="rect">
            <a:avLst/>
          </a:prstGeom>
        </p:spPr>
        <p:txBody>
          <a:bodyPr vert="horz" lIns="91440" tIns="45720" rIns="91440" bIns="45720" rtlCol="0">
            <a:noAutofit/>
          </a:bodyPr>
          <a:lstStyle>
            <a:lvl1pPr marL="257175" indent="-257175" algn="just" defTabSz="342900" rtl="0" eaLnBrk="1" latinLnBrk="0" hangingPunct="1">
              <a:spcBef>
                <a:spcPct val="20000"/>
              </a:spcBef>
              <a:buClr>
                <a:srgbClr val="FF3300"/>
              </a:buClr>
              <a:buFont typeface="Arial" panose="020B0604020202090204"/>
              <a:buChar char="•"/>
              <a:defRPr sz="2100" kern="1200">
                <a:solidFill>
                  <a:schemeClr val="tx1"/>
                </a:solidFill>
                <a:latin typeface="微软雅黑" panose="020B0503020204020204" pitchFamily="34" charset="-122"/>
                <a:ea typeface="微软雅黑" panose="020B0503020204020204" pitchFamily="34" charset="-122"/>
                <a:cs typeface="+mn-cs"/>
              </a:defRPr>
            </a:lvl1pPr>
            <a:lvl2pPr marL="557530" indent="-214630" algn="just" defTabSz="342900" rtl="0" eaLnBrk="1" latinLnBrk="0" hangingPunct="1">
              <a:spcBef>
                <a:spcPct val="20000"/>
              </a:spcBef>
              <a:buClr>
                <a:srgbClr val="0000FF"/>
              </a:buClr>
              <a:buFont typeface="Arial" panose="020B0604020202090204"/>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857250" indent="-171450" algn="just" defTabSz="342900" rtl="0" eaLnBrk="1" latinLnBrk="0" hangingPunct="1">
              <a:spcBef>
                <a:spcPct val="20000"/>
              </a:spcBef>
              <a:buFont typeface="Arial" panose="020B0604020202090204"/>
              <a:buChar char="•"/>
              <a:defRPr sz="1500" kern="1200">
                <a:solidFill>
                  <a:schemeClr val="tx1"/>
                </a:solidFill>
                <a:latin typeface="微软雅黑" panose="020B0503020204020204" pitchFamily="34" charset="-122"/>
                <a:ea typeface="微软雅黑" panose="020B0503020204020204" pitchFamily="34" charset="-122"/>
                <a:cs typeface="+mn-cs"/>
              </a:defRPr>
            </a:lvl3pPr>
            <a:lvl4pPr marL="1200150" indent="-171450" algn="just" defTabSz="342900" rtl="0" eaLnBrk="1" latinLnBrk="0" hangingPunct="1">
              <a:spcBef>
                <a:spcPct val="20000"/>
              </a:spcBef>
              <a:buFont typeface="Arial" panose="020B0604020202090204"/>
              <a:buChar char="–"/>
              <a:defRPr sz="1350" kern="1200">
                <a:solidFill>
                  <a:schemeClr val="tx1"/>
                </a:solidFill>
                <a:latin typeface="微软雅黑" panose="020B0503020204020204" pitchFamily="34" charset="-122"/>
                <a:ea typeface="微软雅黑" panose="020B0503020204020204" pitchFamily="34" charset="-122"/>
                <a:cs typeface="+mn-cs"/>
              </a:defRPr>
            </a:lvl4pPr>
            <a:lvl5pPr marL="1543050" indent="-171450" algn="just" defTabSz="342900" rtl="0" eaLnBrk="1" latinLnBrk="0" hangingPunct="1">
              <a:spcBef>
                <a:spcPct val="20000"/>
              </a:spcBef>
              <a:buFont typeface="Arial" panose="020B0604020202090204"/>
              <a:buChar char="»"/>
              <a:defRPr sz="1350"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9pPr>
          </a:lstStyle>
          <a:p>
            <a:pPr marL="0" indent="0">
              <a:lnSpc>
                <a:spcPct val="150000"/>
              </a:lnSpc>
              <a:buClrTx/>
              <a:buNone/>
            </a:pPr>
            <a:r>
              <a:rPr lang="zh-CN" altLang="en-US" sz="2000" dirty="0">
                <a:latin typeface="Times New Roman" panose="02020603050405020304" pitchFamily="18" charset="0"/>
                <a:ea typeface="楷体" panose="02010609060101010101" pitchFamily="49" charset="-122"/>
              </a:rPr>
              <a:t>之前都是沿着序列中一个一个找，</a:t>
            </a:r>
            <a:endParaRPr lang="zh-CN" altLang="en-US" sz="2000" dirty="0">
              <a:latin typeface="Times New Roman" panose="02020603050405020304" pitchFamily="18" charset="0"/>
              <a:ea typeface="楷体" panose="02010609060101010101" pitchFamily="49" charset="-122"/>
            </a:endParaRPr>
          </a:p>
          <a:p>
            <a:pPr marL="0" indent="0">
              <a:lnSpc>
                <a:spcPct val="150000"/>
              </a:lnSpc>
              <a:buClrTx/>
              <a:buNone/>
            </a:pPr>
            <a:r>
              <a:rPr lang="zh-CN" altLang="en-US" sz="2000" dirty="0">
                <a:latin typeface="Times New Roman" panose="02020603050405020304" pitchFamily="18" charset="0"/>
                <a:ea typeface="楷体" panose="02010609060101010101" pitchFamily="49" charset="-122"/>
              </a:rPr>
              <a:t>能不能直接</a:t>
            </a:r>
            <a:r>
              <a:rPr lang="zh-CN" altLang="en-US" sz="2000" u="sng" dirty="0">
                <a:latin typeface="Times New Roman" panose="02020603050405020304" pitchFamily="18" charset="0"/>
                <a:ea typeface="楷体" panose="02010609060101010101" pitchFamily="49" charset="-122"/>
              </a:rPr>
              <a:t>同时</a:t>
            </a:r>
            <a:r>
              <a:rPr lang="zh-CN" altLang="en-US" sz="2000" dirty="0">
                <a:latin typeface="Times New Roman" panose="02020603050405020304" pitchFamily="18" charset="0"/>
                <a:ea typeface="楷体" panose="02010609060101010101" pitchFamily="49" charset="-122"/>
              </a:rPr>
              <a:t>得到三元组答案集合？</a:t>
            </a:r>
            <a:endParaRPr lang="zh-CN" altLang="en-US" sz="2000" dirty="0">
              <a:latin typeface="Times New Roman" panose="02020603050405020304" pitchFamily="18" charset="0"/>
              <a:ea typeface="楷体" panose="02010609060101010101" pitchFamily="49" charset="-122"/>
            </a:endParaRPr>
          </a:p>
          <a:p>
            <a:pPr marL="0" indent="0">
              <a:lnSpc>
                <a:spcPct val="150000"/>
              </a:lnSpc>
              <a:buClrTx/>
              <a:buNone/>
            </a:pPr>
            <a:endParaRPr lang="zh-CN" altLang="en-US" sz="2000" dirty="0">
              <a:latin typeface="Times New Roman" panose="02020603050405020304" pitchFamily="18" charset="0"/>
              <a:ea typeface="楷体" panose="02010609060101010101" pitchFamily="49" charset="-122"/>
            </a:endParaRPr>
          </a:p>
          <a:p>
            <a:pPr marL="0" indent="0">
              <a:lnSpc>
                <a:spcPct val="150000"/>
              </a:lnSpc>
              <a:buClrTx/>
              <a:buNone/>
            </a:pPr>
            <a:r>
              <a:rPr lang="zh-CN" altLang="en-US" sz="2000" b="1" dirty="0">
                <a:latin typeface="Times New Roman" panose="02020603050405020304" pitchFamily="18" charset="0"/>
                <a:ea typeface="楷体" panose="02010609060101010101" pitchFamily="49" charset="-122"/>
              </a:rPr>
              <a:t>如果不依靠序列的隐层表示进行解码</a:t>
            </a:r>
            <a:r>
              <a:rPr lang="zh-CN" altLang="en-US" sz="2000" dirty="0">
                <a:latin typeface="Times New Roman" panose="02020603050405020304" pitchFamily="18" charset="0"/>
                <a:ea typeface="楷体" panose="02010609060101010101" pitchFamily="49" charset="-122"/>
              </a:rPr>
              <a:t>。那么：</a:t>
            </a:r>
            <a:endParaRPr lang="zh-CN" altLang="en-US" sz="2000" dirty="0">
              <a:latin typeface="Times New Roman" panose="02020603050405020304" pitchFamily="18" charset="0"/>
              <a:ea typeface="楷体" panose="02010609060101010101" pitchFamily="49" charset="-122"/>
            </a:endParaRPr>
          </a:p>
          <a:p>
            <a:pPr marL="0" indent="0">
              <a:lnSpc>
                <a:spcPct val="150000"/>
              </a:lnSpc>
              <a:buClrTx/>
              <a:buNone/>
            </a:pPr>
            <a:r>
              <a:rPr lang="en-US" altLang="zh-CN" sz="2000" dirty="0">
                <a:latin typeface="Times New Roman" panose="02020603050405020304" pitchFamily="18" charset="0"/>
                <a:ea typeface="楷体" panose="02010609060101010101" pitchFamily="49" charset="-122"/>
              </a:rPr>
              <a:t>- 1. </a:t>
            </a:r>
            <a:r>
              <a:rPr lang="zh-CN" altLang="en-US" sz="2000" dirty="0">
                <a:latin typeface="Times New Roman" panose="02020603050405020304" pitchFamily="18" charset="0"/>
                <a:ea typeface="楷体" panose="02010609060101010101" pitchFamily="49" charset="-122"/>
              </a:rPr>
              <a:t>依靠什么解码？</a:t>
            </a:r>
            <a:endParaRPr lang="zh-CN" altLang="en-US" sz="2000" b="1" dirty="0">
              <a:latin typeface="Times New Roman" panose="02020603050405020304" pitchFamily="18" charset="0"/>
              <a:ea typeface="楷体" panose="02010609060101010101" pitchFamily="49" charset="-122"/>
            </a:endParaRPr>
          </a:p>
          <a:p>
            <a:pPr marL="0" indent="0">
              <a:lnSpc>
                <a:spcPct val="150000"/>
              </a:lnSpc>
              <a:buClrTx/>
              <a:buNone/>
            </a:pPr>
            <a:r>
              <a:rPr lang="en-US" altLang="zh-CN" sz="2000" dirty="0">
                <a:latin typeface="Times New Roman" panose="02020603050405020304" pitchFamily="18" charset="0"/>
                <a:ea typeface="楷体" panose="02010609060101010101" pitchFamily="49" charset="-122"/>
              </a:rPr>
              <a:t>- 2. </a:t>
            </a:r>
            <a:r>
              <a:rPr lang="zh-CN" altLang="en-US" sz="2000" dirty="0">
                <a:latin typeface="Times New Roman" panose="02020603050405020304" pitchFamily="18" charset="0"/>
                <a:ea typeface="楷体" panose="02010609060101010101" pitchFamily="49" charset="-122"/>
              </a:rPr>
              <a:t>怎么解码？</a:t>
            </a:r>
            <a:endParaRPr lang="zh-CN" altLang="en-US" sz="2000" dirty="0">
              <a:latin typeface="Times New Roman" panose="02020603050405020304" pitchFamily="18" charset="0"/>
              <a:ea typeface="楷体" panose="02010609060101010101" pitchFamily="49" charset="-122"/>
            </a:endParaRPr>
          </a:p>
          <a:p>
            <a:pPr marL="0" indent="0">
              <a:lnSpc>
                <a:spcPct val="150000"/>
              </a:lnSpc>
              <a:buClrTx/>
              <a:buNone/>
            </a:pPr>
            <a:r>
              <a:rPr lang="en-US" altLang="zh-CN" sz="2000" dirty="0">
                <a:latin typeface="Times New Roman" panose="02020603050405020304" pitchFamily="18" charset="0"/>
                <a:ea typeface="楷体" panose="02010609060101010101" pitchFamily="49" charset="-122"/>
              </a:rPr>
              <a:t>- 3. </a:t>
            </a:r>
            <a:r>
              <a:rPr lang="zh-CN" altLang="en-US" sz="2000" dirty="0">
                <a:latin typeface="Times New Roman" panose="02020603050405020304" pitchFamily="18" charset="0"/>
                <a:ea typeface="楷体" panose="02010609060101010101" pitchFamily="49" charset="-122"/>
              </a:rPr>
              <a:t>怎么算</a:t>
            </a:r>
            <a:r>
              <a:rPr lang="en-US" altLang="zh-CN" sz="2000" dirty="0">
                <a:latin typeface="Times New Roman" panose="02020603050405020304" pitchFamily="18" charset="0"/>
                <a:ea typeface="楷体" panose="02010609060101010101" pitchFamily="49" charset="-122"/>
              </a:rPr>
              <a:t>loss</a:t>
            </a:r>
            <a:r>
              <a:rPr lang="zh-CN" altLang="en-US" sz="2000" dirty="0">
                <a:latin typeface="Times New Roman" panose="02020603050405020304" pitchFamily="18" charset="0"/>
                <a:ea typeface="楷体" panose="02010609060101010101" pitchFamily="49" charset="-122"/>
              </a:rPr>
              <a:t>？（</a:t>
            </a:r>
            <a:r>
              <a:rPr lang="en-US" altLang="zh-CN" sz="2000" dirty="0">
                <a:latin typeface="Times New Roman" panose="02020603050405020304" pitchFamily="18" charset="0"/>
                <a:ea typeface="楷体" panose="02010609060101010101" pitchFamily="49" charset="-122"/>
              </a:rPr>
              <a:t>无顺序的集合</a:t>
            </a:r>
            <a:r>
              <a:rPr lang="zh-CN" altLang="en-US" sz="2000" dirty="0">
                <a:latin typeface="Times New Roman" panose="02020603050405020304" pitchFamily="18" charset="0"/>
                <a:ea typeface="楷体" panose="02010609060101010101" pitchFamily="49" charset="-122"/>
              </a:rPr>
              <a:t>该如何与标准答案计算</a:t>
            </a:r>
            <a:r>
              <a:rPr lang="en-US" altLang="zh-CN" sz="2000" dirty="0">
                <a:latin typeface="Times New Roman" panose="02020603050405020304" pitchFamily="18" charset="0"/>
                <a:ea typeface="楷体" panose="02010609060101010101" pitchFamily="49" charset="-122"/>
              </a:rPr>
              <a:t>loss</a:t>
            </a:r>
            <a:r>
              <a:rPr lang="zh-CN" altLang="en-US" sz="2000" dirty="0">
                <a:latin typeface="Times New Roman" panose="02020603050405020304" pitchFamily="18" charset="0"/>
                <a:ea typeface="楷体" panose="02010609060101010101" pitchFamily="49" charset="-122"/>
              </a:rPr>
              <a:t>）</a:t>
            </a:r>
            <a:endParaRPr lang="en-US" altLang="zh-CN" sz="2000" dirty="0">
              <a:latin typeface="Times New Roman" panose="02020603050405020304" pitchFamily="18" charset="0"/>
              <a:ea typeface="楷体" panose="02010609060101010101" pitchFamily="49" charset="-122"/>
            </a:endParaRPr>
          </a:p>
          <a:p>
            <a:pPr marL="0" indent="0">
              <a:lnSpc>
                <a:spcPct val="150000"/>
              </a:lnSpc>
              <a:buClrTx/>
              <a:buNone/>
            </a:pPr>
            <a:endParaRPr lang="zh-CN" altLang="en-US" sz="2000" dirty="0">
              <a:latin typeface="Times New Roman" panose="02020603050405020304" pitchFamily="18" charset="0"/>
              <a:ea typeface="楷体" panose="02010609060101010101" pitchFamily="49" charset="-122"/>
            </a:endParaRPr>
          </a:p>
          <a:p>
            <a:pPr marL="0" indent="0">
              <a:lnSpc>
                <a:spcPct val="150000"/>
              </a:lnSpc>
              <a:buClrTx/>
              <a:buNone/>
            </a:pPr>
            <a:endParaRPr lang="zh-CN" altLang="en-US" sz="2000" dirty="0">
              <a:latin typeface="Times New Roman" panose="02020603050405020304" pitchFamily="18" charset="0"/>
              <a:ea typeface="楷体" panose="02010609060101010101" pitchFamily="49" charset="-122"/>
            </a:endParaRPr>
          </a:p>
          <a:p>
            <a:pPr marL="0" indent="0">
              <a:lnSpc>
                <a:spcPct val="150000"/>
              </a:lnSpc>
              <a:buClrTx/>
              <a:buNone/>
            </a:pPr>
            <a:endParaRPr lang="zh-CN" altLang="en-US" sz="2000" dirty="0">
              <a:latin typeface="Times New Roman" panose="02020603050405020304" pitchFamily="18" charset="0"/>
              <a:ea typeface="楷体" panose="02010609060101010101" pitchFamily="49" charset="-122"/>
            </a:endParaRPr>
          </a:p>
          <a:p>
            <a:pPr marL="0" indent="0">
              <a:lnSpc>
                <a:spcPct val="150000"/>
              </a:lnSpc>
              <a:buClrTx/>
              <a:buNone/>
            </a:pPr>
            <a:endParaRPr lang="zh-CN" altLang="en-US" sz="2000" dirty="0">
              <a:latin typeface="Times New Roman" panose="02020603050405020304" pitchFamily="18" charset="0"/>
              <a:ea typeface="楷体" panose="02010609060101010101" pitchFamily="49" charset="-122"/>
            </a:endParaRPr>
          </a:p>
          <a:p>
            <a:pPr marL="0" indent="0">
              <a:lnSpc>
                <a:spcPct val="150000"/>
              </a:lnSpc>
              <a:buClrTx/>
              <a:buNone/>
            </a:pPr>
            <a:endParaRPr lang="zh-CN" altLang="en-US" sz="2000" dirty="0">
              <a:latin typeface="Times New Roman" panose="02020603050405020304" pitchFamily="18" charset="0"/>
              <a:ea typeface="楷体" panose="02010609060101010101" pitchFamily="49" charset="-122"/>
            </a:endParaRPr>
          </a:p>
        </p:txBody>
      </p:sp>
      <p:sp>
        <p:nvSpPr>
          <p:cNvPr id="4" name="文本框 3"/>
          <p:cNvSpPr txBox="1"/>
          <p:nvPr/>
        </p:nvSpPr>
        <p:spPr>
          <a:xfrm>
            <a:off x="5340985" y="1644650"/>
            <a:ext cx="3657600" cy="1568450"/>
          </a:xfrm>
          <a:prstGeom prst="rect">
            <a:avLst/>
          </a:prstGeom>
          <a:noFill/>
        </p:spPr>
        <p:txBody>
          <a:bodyPr wrap="square" rtlCol="0" anchor="t">
            <a:spAutoFit/>
          </a:bodyPr>
          <a:p>
            <a:pPr marL="0" indent="0">
              <a:lnSpc>
                <a:spcPct val="150000"/>
              </a:lnSpc>
              <a:buNone/>
            </a:pPr>
            <a:r>
              <a:rPr lang="zh-CN" altLang="en-US" sz="1600" dirty="0">
                <a:latin typeface="楷体" panose="02010609060101010101" pitchFamily="49" charset="-122"/>
                <a:ea typeface="楷体" panose="02010609060101010101" pitchFamily="49" charset="-122"/>
                <a:sym typeface="+mn-ea"/>
              </a:rPr>
              <a:t>《</a:t>
            </a:r>
            <a:r>
              <a:rPr lang="zh-CN" altLang="en-US" sz="1600" b="1" dirty="0">
                <a:latin typeface="楷体" panose="02010609060101010101" pitchFamily="49" charset="-122"/>
                <a:ea typeface="楷体" panose="02010609060101010101" pitchFamily="49" charset="-122"/>
                <a:sym typeface="+mn-ea"/>
              </a:rPr>
              <a:t>战狼</a:t>
            </a:r>
            <a:r>
              <a:rPr lang="zh-CN" altLang="en-US" sz="1600" dirty="0">
                <a:latin typeface="楷体" panose="02010609060101010101" pitchFamily="49" charset="-122"/>
                <a:ea typeface="楷体" panose="02010609060101010101" pitchFamily="49" charset="-122"/>
                <a:sym typeface="+mn-ea"/>
              </a:rPr>
              <a:t>》的导演和主演</a:t>
            </a:r>
            <a:r>
              <a:rPr lang="zh-CN" altLang="en-US" sz="1600" b="1" dirty="0">
                <a:latin typeface="楷体" panose="02010609060101010101" pitchFamily="49" charset="-122"/>
                <a:ea typeface="楷体" panose="02010609060101010101" pitchFamily="49" charset="-122"/>
                <a:sym typeface="+mn-ea"/>
              </a:rPr>
              <a:t>吴京</a:t>
            </a:r>
            <a:r>
              <a:rPr lang="zh-CN" altLang="en-US" sz="1600" dirty="0">
                <a:latin typeface="楷体" panose="02010609060101010101" pitchFamily="49" charset="-122"/>
                <a:ea typeface="楷体" panose="02010609060101010101" pitchFamily="49" charset="-122"/>
                <a:sym typeface="+mn-ea"/>
              </a:rPr>
              <a:t>生于</a:t>
            </a:r>
            <a:r>
              <a:rPr lang="zh-CN" altLang="en-US" sz="1600" b="1" dirty="0">
                <a:latin typeface="楷体" panose="02010609060101010101" pitchFamily="49" charset="-122"/>
                <a:ea typeface="楷体" panose="02010609060101010101" pitchFamily="49" charset="-122"/>
                <a:sym typeface="+mn-ea"/>
              </a:rPr>
              <a:t>1974年</a:t>
            </a:r>
            <a:r>
              <a:rPr lang="zh-CN" altLang="en-US" sz="1600" dirty="0">
                <a:latin typeface="楷体" panose="02010609060101010101" pitchFamily="49" charset="-122"/>
                <a:ea typeface="楷体" panose="02010609060101010101" pitchFamily="49" charset="-122"/>
                <a:sym typeface="+mn-ea"/>
              </a:rPr>
              <a:t>。</a:t>
            </a:r>
            <a:endParaRPr lang="zh-CN" altLang="en-US" sz="1600" dirty="0">
              <a:latin typeface="楷体" panose="02010609060101010101" pitchFamily="49" charset="-122"/>
              <a:ea typeface="楷体" panose="02010609060101010101" pitchFamily="49" charset="-122"/>
              <a:sym typeface="+mn-ea"/>
            </a:endParaRPr>
          </a:p>
          <a:p>
            <a:pPr marL="0" indent="0">
              <a:lnSpc>
                <a:spcPct val="150000"/>
              </a:lnSpc>
              <a:buNone/>
            </a:pPr>
            <a:r>
              <a:rPr lang="en-US" altLang="zh-CN" sz="1600" dirty="0">
                <a:latin typeface="楷体" panose="02010609060101010101" pitchFamily="49" charset="-122"/>
                <a:ea typeface="楷体" panose="02010609060101010101" pitchFamily="49" charset="-122"/>
                <a:sym typeface="+mn-ea"/>
              </a:rPr>
              <a:t>(</a:t>
            </a:r>
            <a:r>
              <a:rPr lang="zh-CN" altLang="en-US" sz="1600" dirty="0">
                <a:latin typeface="楷体" panose="02010609060101010101" pitchFamily="49" charset="-122"/>
                <a:ea typeface="楷体" panose="02010609060101010101" pitchFamily="49" charset="-122"/>
                <a:sym typeface="+mn-ea"/>
              </a:rPr>
              <a:t>"战狼", 主演, "吴京"), </a:t>
            </a:r>
            <a:endParaRPr lang="zh-CN" altLang="en-US" sz="1600" dirty="0">
              <a:latin typeface="楷体" panose="02010609060101010101" pitchFamily="49" charset="-122"/>
              <a:ea typeface="楷体" panose="02010609060101010101" pitchFamily="49" charset="-122"/>
            </a:endParaRPr>
          </a:p>
          <a:p>
            <a:pPr marL="0" indent="0">
              <a:lnSpc>
                <a:spcPct val="150000"/>
              </a:lnSpc>
              <a:buNone/>
            </a:pPr>
            <a:r>
              <a:rPr lang="zh-CN" altLang="en-US" sz="1600" dirty="0">
                <a:latin typeface="楷体" panose="02010609060101010101" pitchFamily="49" charset="-122"/>
                <a:ea typeface="楷体" panose="02010609060101010101" pitchFamily="49" charset="-122"/>
                <a:sym typeface="+mn-ea"/>
              </a:rPr>
              <a:t>("战狼", 导演, "吴京"),  </a:t>
            </a:r>
            <a:endParaRPr lang="zh-CN" altLang="en-US" sz="1600" dirty="0">
              <a:latin typeface="楷体" panose="02010609060101010101" pitchFamily="49" charset="-122"/>
              <a:ea typeface="楷体" panose="02010609060101010101" pitchFamily="49" charset="-122"/>
            </a:endParaRPr>
          </a:p>
          <a:p>
            <a:pPr marL="0" indent="0">
              <a:lnSpc>
                <a:spcPct val="150000"/>
              </a:lnSpc>
              <a:buNone/>
            </a:pPr>
            <a:r>
              <a:rPr lang="zh-CN" altLang="en-US" sz="1600" dirty="0">
                <a:latin typeface="楷体" panose="02010609060101010101" pitchFamily="49" charset="-122"/>
                <a:ea typeface="楷体" panose="02010609060101010101" pitchFamily="49" charset="-122"/>
                <a:sym typeface="+mn-ea"/>
              </a:rPr>
              <a:t>("吴京", 出生日期, "1974年")</a:t>
            </a:r>
            <a:endParaRPr lang="zh-CN" altLang="en-US" sz="1600" dirty="0">
              <a:latin typeface="楷体" panose="02010609060101010101" pitchFamily="49" charset="-122"/>
              <a:ea typeface="楷体" panose="02010609060101010101" pitchFamily="49" charset="-122"/>
              <a:sym typeface="+mn-ea"/>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en-US" altLang="zh-CN" dirty="0">
                <a:latin typeface="楷体" panose="02010609060101010101" pitchFamily="49" charset="-122"/>
                <a:ea typeface="楷体" panose="02010609060101010101" pitchFamily="49" charset="-122"/>
              </a:rPr>
              <a:t>SPN</a:t>
            </a:r>
            <a:endParaRPr lang="en-US" altLang="zh-CN" dirty="0">
              <a:latin typeface="楷体" panose="02010609060101010101" pitchFamily="49" charset="-122"/>
              <a:ea typeface="楷体" panose="02010609060101010101" pitchFamily="49" charset="-122"/>
            </a:endParaRPr>
          </a:p>
        </p:txBody>
      </p:sp>
      <p:sp>
        <p:nvSpPr>
          <p:cNvPr id="5" name="Text Placeholder 4"/>
          <p:cNvSpPr txBox="1"/>
          <p:nvPr/>
        </p:nvSpPr>
        <p:spPr>
          <a:xfrm>
            <a:off x="548005" y="1156970"/>
            <a:ext cx="8047990" cy="616585"/>
          </a:xfrm>
          <a:prstGeom prst="rect">
            <a:avLst/>
          </a:prstGeom>
        </p:spPr>
        <p:txBody>
          <a:bodyPr vert="horz" lIns="91440" tIns="45720" rIns="91440" bIns="45720" rtlCol="0">
            <a:noAutofit/>
          </a:bodyPr>
          <a:lstStyle>
            <a:lvl1pPr marL="257175" indent="-257175" algn="just" defTabSz="342900" rtl="0" eaLnBrk="1" latinLnBrk="0" hangingPunct="1">
              <a:spcBef>
                <a:spcPct val="20000"/>
              </a:spcBef>
              <a:buClr>
                <a:srgbClr val="FF3300"/>
              </a:buClr>
              <a:buFont typeface="Arial" panose="020B0604020202090204"/>
              <a:buChar char="•"/>
              <a:defRPr sz="2100" kern="1200">
                <a:solidFill>
                  <a:schemeClr val="tx1"/>
                </a:solidFill>
                <a:latin typeface="微软雅黑" panose="020B0503020204020204" pitchFamily="34" charset="-122"/>
                <a:ea typeface="微软雅黑" panose="020B0503020204020204" pitchFamily="34" charset="-122"/>
                <a:cs typeface="+mn-cs"/>
              </a:defRPr>
            </a:lvl1pPr>
            <a:lvl2pPr marL="557530" indent="-214630" algn="just" defTabSz="342900" rtl="0" eaLnBrk="1" latinLnBrk="0" hangingPunct="1">
              <a:spcBef>
                <a:spcPct val="20000"/>
              </a:spcBef>
              <a:buClr>
                <a:srgbClr val="0000FF"/>
              </a:buClr>
              <a:buFont typeface="Arial" panose="020B0604020202090204"/>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857250" indent="-171450" algn="just" defTabSz="342900" rtl="0" eaLnBrk="1" latinLnBrk="0" hangingPunct="1">
              <a:spcBef>
                <a:spcPct val="20000"/>
              </a:spcBef>
              <a:buFont typeface="Arial" panose="020B0604020202090204"/>
              <a:buChar char="•"/>
              <a:defRPr sz="1500" kern="1200">
                <a:solidFill>
                  <a:schemeClr val="tx1"/>
                </a:solidFill>
                <a:latin typeface="微软雅黑" panose="020B0503020204020204" pitchFamily="34" charset="-122"/>
                <a:ea typeface="微软雅黑" panose="020B0503020204020204" pitchFamily="34" charset="-122"/>
                <a:cs typeface="+mn-cs"/>
              </a:defRPr>
            </a:lvl3pPr>
            <a:lvl4pPr marL="1200150" indent="-171450" algn="just" defTabSz="342900" rtl="0" eaLnBrk="1" latinLnBrk="0" hangingPunct="1">
              <a:spcBef>
                <a:spcPct val="20000"/>
              </a:spcBef>
              <a:buFont typeface="Arial" panose="020B0604020202090204"/>
              <a:buChar char="–"/>
              <a:defRPr sz="1350" kern="1200">
                <a:solidFill>
                  <a:schemeClr val="tx1"/>
                </a:solidFill>
                <a:latin typeface="微软雅黑" panose="020B0503020204020204" pitchFamily="34" charset="-122"/>
                <a:ea typeface="微软雅黑" panose="020B0503020204020204" pitchFamily="34" charset="-122"/>
                <a:cs typeface="+mn-cs"/>
              </a:defRPr>
            </a:lvl4pPr>
            <a:lvl5pPr marL="1543050" indent="-171450" algn="just" defTabSz="342900" rtl="0" eaLnBrk="1" latinLnBrk="0" hangingPunct="1">
              <a:spcBef>
                <a:spcPct val="20000"/>
              </a:spcBef>
              <a:buFont typeface="Arial" panose="020B0604020202090204"/>
              <a:buChar char="»"/>
              <a:defRPr sz="1350"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9pPr>
          </a:lstStyle>
          <a:p>
            <a:pPr marL="0" indent="0">
              <a:lnSpc>
                <a:spcPct val="150000"/>
              </a:lnSpc>
              <a:buClrTx/>
              <a:buNone/>
            </a:pPr>
            <a:r>
              <a:rPr lang="en-US" altLang="zh-CN" sz="2400" b="1" dirty="0" smtClean="0">
                <a:latin typeface="Times New Roman" panose="02020603050405020304" pitchFamily="18" charset="0"/>
                <a:ea typeface="楷体" panose="02010609060101010101" pitchFamily="49" charset="-122"/>
              </a:rPr>
              <a:t>1.</a:t>
            </a:r>
            <a:r>
              <a:rPr lang="zh-CN" altLang="en-US" sz="2400" b="1" dirty="0" smtClean="0">
                <a:latin typeface="Times New Roman" panose="02020603050405020304" pitchFamily="18" charset="0"/>
                <a:ea typeface="楷体" panose="02010609060101010101" pitchFamily="49" charset="-122"/>
              </a:rPr>
              <a:t>依靠什么解码？</a:t>
            </a:r>
            <a:endParaRPr lang="zh-CN" altLang="en-US" sz="2400" b="1" dirty="0" smtClean="0">
              <a:latin typeface="Times New Roman" panose="02020603050405020304" pitchFamily="18" charset="0"/>
              <a:ea typeface="楷体" panose="02010609060101010101" pitchFamily="49" charset="-122"/>
            </a:endParaRPr>
          </a:p>
        </p:txBody>
      </p:sp>
      <p:sp>
        <p:nvSpPr>
          <p:cNvPr id="2" name="文本框 1"/>
          <p:cNvSpPr txBox="1"/>
          <p:nvPr/>
        </p:nvSpPr>
        <p:spPr>
          <a:xfrm>
            <a:off x="2959735" y="2988945"/>
            <a:ext cx="309880" cy="368300"/>
          </a:xfrm>
          <a:prstGeom prst="rect">
            <a:avLst/>
          </a:prstGeom>
          <a:noFill/>
        </p:spPr>
        <p:txBody>
          <a:bodyPr wrap="none" rtlCol="0">
            <a:spAutoFit/>
          </a:bodyPr>
          <a:p>
            <a:pPr algn="l"/>
            <a:r>
              <a:rPr lang="zh-CN" altLang="en-US"/>
              <a:t>​​</a:t>
            </a:r>
            <a:endParaRPr lang="zh-CN" altLang="en-US"/>
          </a:p>
        </p:txBody>
      </p:sp>
      <p:pic>
        <p:nvPicPr>
          <p:cNvPr id="7" name="图片 6" descr="截屏2021-10-12 下午5.16.20"/>
          <p:cNvPicPr>
            <a:picLocks noChangeAspect="1"/>
          </p:cNvPicPr>
          <p:nvPr/>
        </p:nvPicPr>
        <p:blipFill>
          <a:blip r:embed="rId1"/>
          <a:srcRect b="15103"/>
          <a:stretch>
            <a:fillRect/>
          </a:stretch>
        </p:blipFill>
        <p:spPr>
          <a:xfrm>
            <a:off x="76200" y="1773555"/>
            <a:ext cx="8691245" cy="3500755"/>
          </a:xfrm>
          <a:prstGeom prst="rect">
            <a:avLst/>
          </a:prstGeom>
        </p:spPr>
      </p:pic>
      <p:sp>
        <p:nvSpPr>
          <p:cNvPr id="4" name="文本框 3"/>
          <p:cNvSpPr txBox="1"/>
          <p:nvPr/>
        </p:nvSpPr>
        <p:spPr>
          <a:xfrm>
            <a:off x="377190" y="5581015"/>
            <a:ext cx="8390255" cy="645160"/>
          </a:xfrm>
          <a:prstGeom prst="rect">
            <a:avLst/>
          </a:prstGeom>
          <a:noFill/>
        </p:spPr>
        <p:txBody>
          <a:bodyPr wrap="square" rtlCol="0" anchor="t">
            <a:spAutoFit/>
          </a:bodyPr>
          <a:p>
            <a:r>
              <a:rPr lang="zh-CN" altLang="en-US">
                <a:latin typeface="楷体" charset="0"/>
                <a:ea typeface="楷体" charset="0"/>
                <a:cs typeface="楷体" charset="0"/>
              </a:rPr>
              <a:t>靠m个triple queries  （构造</a:t>
            </a:r>
            <a:r>
              <a:rPr lang="zh-CN" altLang="en-US">
                <a:latin typeface="楷体" charset="0"/>
                <a:ea typeface="楷体" charset="0"/>
                <a:cs typeface="楷体" charset="0"/>
                <a:sym typeface="+mn-ea"/>
              </a:rPr>
              <a:t>embedding</a:t>
            </a:r>
            <a:r>
              <a:rPr lang="zh-CN" altLang="en-US">
                <a:latin typeface="楷体" charset="0"/>
                <a:ea typeface="楷体" charset="0"/>
                <a:cs typeface="楷体" charset="0"/>
              </a:rPr>
              <a:t>） </a:t>
            </a:r>
            <a:endParaRPr lang="zh-CN" altLang="en-US">
              <a:latin typeface="楷体" charset="0"/>
              <a:ea typeface="楷体" charset="0"/>
              <a:cs typeface="楷体" charset="0"/>
            </a:endParaRPr>
          </a:p>
          <a:p>
            <a:r>
              <a:rPr lang="zh-CN" altLang="en-US">
                <a:latin typeface="楷体" charset="0"/>
                <a:ea typeface="楷体" charset="0"/>
                <a:cs typeface="楷体" charset="0"/>
              </a:rPr>
              <a:t>和普通的embedding一样，也是所有输入都共享的</a:t>
            </a:r>
            <a:endParaRPr lang="zh-CN" altLang="en-US">
              <a:latin typeface="楷体" charset="0"/>
              <a:ea typeface="楷体" charset="0"/>
              <a:cs typeface="楷体"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82193" y="1484786"/>
            <a:ext cx="8461809" cy="3687053"/>
          </a:xfrm>
        </p:spPr>
        <p:txBody>
          <a:bodyPr>
            <a:normAutofit lnSpcReduction="10000"/>
          </a:bodyPr>
          <a:lstStyle/>
          <a:p>
            <a:pPr>
              <a:lnSpc>
                <a:spcPct val="170000"/>
              </a:lnSpc>
              <a:buClr>
                <a:schemeClr val="tx1"/>
              </a:buClr>
            </a:pPr>
            <a:r>
              <a:rPr lang="zh-CN" altLang="en-US" sz="2800" b="1" dirty="0">
                <a:solidFill>
                  <a:srgbClr val="C00000"/>
                </a:solidFill>
                <a:latin typeface="楷体" panose="02010609060101010101" pitchFamily="49" charset="-122"/>
              </a:rPr>
              <a:t>实体关系抽取任务介绍</a:t>
            </a:r>
            <a:endParaRPr lang="zh-CN" altLang="en-US" sz="2800" b="1" dirty="0">
              <a:solidFill>
                <a:srgbClr val="C00000"/>
              </a:solidFill>
              <a:latin typeface="楷体" panose="02010609060101010101" pitchFamily="49" charset="-122"/>
            </a:endParaRPr>
          </a:p>
          <a:p>
            <a:pPr>
              <a:lnSpc>
                <a:spcPct val="170000"/>
              </a:lnSpc>
              <a:buClr>
                <a:schemeClr val="tx1"/>
              </a:buClr>
            </a:pPr>
            <a:r>
              <a:rPr lang="en-US" altLang="zh-CN" sz="2800" b="1" dirty="0">
                <a:latin typeface="楷体" panose="02010609060101010101" pitchFamily="49" charset="-122"/>
              </a:rPr>
              <a:t>CasRel   </a:t>
            </a:r>
            <a:r>
              <a:rPr lang="en-US" altLang="zh-CN" sz="1600" b="1" dirty="0">
                <a:latin typeface="楷体" panose="02010609060101010101" pitchFamily="49" charset="-122"/>
              </a:rPr>
              <a:t>ACL2020</a:t>
            </a:r>
            <a:endParaRPr lang="en-US" altLang="zh-CN" sz="2800" b="1" dirty="0">
              <a:latin typeface="楷体" panose="02010609060101010101" pitchFamily="49" charset="-122"/>
            </a:endParaRPr>
          </a:p>
          <a:p>
            <a:pPr>
              <a:lnSpc>
                <a:spcPct val="170000"/>
              </a:lnSpc>
              <a:buClr>
                <a:schemeClr val="tx1"/>
              </a:buClr>
            </a:pPr>
            <a:r>
              <a:rPr lang="en-US" altLang="zh-CN" sz="2800" b="1" dirty="0">
                <a:latin typeface="楷体" panose="02010609060101010101" pitchFamily="49" charset="-122"/>
              </a:rPr>
              <a:t>TPLinker   </a:t>
            </a:r>
            <a:r>
              <a:rPr lang="en-US" altLang="zh-CN" sz="1600" b="1" dirty="0">
                <a:latin typeface="楷体" panose="02010609060101010101" pitchFamily="49" charset="-122"/>
              </a:rPr>
              <a:t>COLING2020</a:t>
            </a:r>
            <a:endParaRPr lang="en-US" altLang="zh-CN" sz="2800" b="1" dirty="0">
              <a:latin typeface="楷体" panose="02010609060101010101" pitchFamily="49" charset="-122"/>
            </a:endParaRPr>
          </a:p>
          <a:p>
            <a:pPr>
              <a:lnSpc>
                <a:spcPct val="170000"/>
              </a:lnSpc>
              <a:buClr>
                <a:schemeClr val="tx1"/>
              </a:buClr>
            </a:pPr>
            <a:r>
              <a:rPr lang="en-US" altLang="zh-CN" sz="2800" b="1" dirty="0">
                <a:latin typeface="楷体" panose="02010609060101010101" pitchFamily="49" charset="-122"/>
              </a:rPr>
              <a:t>SPN</a:t>
            </a:r>
            <a:endParaRPr lang="en-US" altLang="zh-CN" sz="2800" b="1" dirty="0">
              <a:latin typeface="楷体" panose="02010609060101010101" pitchFamily="49" charset="-122"/>
            </a:endParaRPr>
          </a:p>
        </p:txBody>
      </p:sp>
      <p:sp>
        <p:nvSpPr>
          <p:cNvPr id="3" name="文本占位符 2"/>
          <p:cNvSpPr>
            <a:spLocks noGrp="1"/>
          </p:cNvSpPr>
          <p:nvPr>
            <p:ph type="body" sz="quarter" idx="11"/>
          </p:nvPr>
        </p:nvSpPr>
        <p:spPr>
          <a:xfrm>
            <a:off x="179512" y="260650"/>
            <a:ext cx="7742238" cy="432197"/>
          </a:xfrm>
        </p:spPr>
        <p:txBody>
          <a:bodyPr/>
          <a:lstStyle/>
          <a:p>
            <a:r>
              <a:rPr lang="zh-CN" altLang="en-US" b="1" dirty="0">
                <a:latin typeface="楷体" panose="02010609060101010101" pitchFamily="49" charset="-122"/>
                <a:ea typeface="楷体" panose="02010609060101010101" pitchFamily="49" charset="-122"/>
              </a:rPr>
              <a:t>目录</a:t>
            </a:r>
            <a:endParaRPr lang="zh-CN" altLang="en-US" b="1" dirty="0">
              <a:latin typeface="楷体" panose="02010609060101010101" pitchFamily="49" charset="-122"/>
              <a:ea typeface="楷体" panose="02010609060101010101" pitchFamily="49" charset="-122"/>
            </a:endParaRPr>
          </a:p>
        </p:txBody>
      </p:sp>
      <p:sp>
        <p:nvSpPr>
          <p:cNvPr id="4" name="文本框 3"/>
          <p:cNvSpPr txBox="1"/>
          <p:nvPr/>
        </p:nvSpPr>
        <p:spPr>
          <a:xfrm>
            <a:off x="3870325" y="4443730"/>
            <a:ext cx="5057775" cy="1783715"/>
          </a:xfrm>
          <a:prstGeom prst="rect">
            <a:avLst/>
          </a:prstGeom>
          <a:noFill/>
        </p:spPr>
        <p:txBody>
          <a:bodyPr wrap="square" rtlCol="0">
            <a:spAutoFit/>
          </a:bodyPr>
          <a:p>
            <a:r>
              <a:rPr lang="zh-CN" altLang="en-US" sz="2000" b="1">
                <a:latin typeface="楷体" charset="0"/>
                <a:ea typeface="楷体" charset="0"/>
              </a:rPr>
              <a:t>分享目标：</a:t>
            </a:r>
            <a:endParaRPr lang="zh-CN" altLang="en-US">
              <a:latin typeface="楷体" charset="0"/>
              <a:ea typeface="楷体" charset="0"/>
            </a:endParaRPr>
          </a:p>
          <a:p>
            <a:r>
              <a:rPr lang="zh-CN" altLang="en-US">
                <a:latin typeface="楷体" charset="0"/>
                <a:ea typeface="楷体" charset="0"/>
              </a:rPr>
              <a:t>从模型构建的思路上给到大家一些灵感，移植到自己的领域。</a:t>
            </a:r>
            <a:endParaRPr lang="zh-CN" altLang="en-US">
              <a:latin typeface="楷体" charset="0"/>
              <a:ea typeface="楷体" charset="0"/>
            </a:endParaRPr>
          </a:p>
          <a:p>
            <a:endParaRPr lang="zh-CN" altLang="en-US">
              <a:latin typeface="楷体" charset="0"/>
              <a:ea typeface="楷体" charset="0"/>
            </a:endParaRPr>
          </a:p>
          <a:p>
            <a:r>
              <a:rPr lang="zh-CN" altLang="en-US">
                <a:latin typeface="楷体" charset="0"/>
                <a:ea typeface="楷体" charset="0"/>
              </a:rPr>
              <a:t>目前解决一个问题就是构建一个优雅的、能更好地</a:t>
            </a:r>
            <a:r>
              <a:rPr lang="zh-CN" altLang="en-US" u="sng">
                <a:latin typeface="楷体" charset="0"/>
                <a:ea typeface="楷体" charset="0"/>
              </a:rPr>
              <a:t>覆盖到所有要解决的问题</a:t>
            </a:r>
            <a:r>
              <a:rPr lang="zh-CN" altLang="en-US">
                <a:latin typeface="楷体" charset="0"/>
                <a:ea typeface="楷体" charset="0"/>
              </a:rPr>
              <a:t>的模型。（搭好积木）</a:t>
            </a:r>
            <a:endParaRPr lang="zh-CN" altLang="en-US">
              <a:latin typeface="楷体" charset="0"/>
              <a:ea typeface="楷体" charset="0"/>
            </a:endParaRPr>
          </a:p>
        </p:txBody>
      </p:sp>
    </p:spTree>
  </p:cSld>
  <p:clrMapOvr>
    <a:masterClrMapping/>
  </p:clrMapOvr>
  <mc:AlternateContent xmlns:mc="http://schemas.openxmlformats.org/markup-compatibility/2006">
    <mc:Choice xmlns:p14="http://schemas.microsoft.com/office/powerpoint/2010/main" Requires="p14">
      <p:transition p14:dur="10" advTm="2174"/>
    </mc:Choice>
    <mc:Fallback>
      <p:transition advTm="2174"/>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en-US" altLang="zh-CN" dirty="0">
                <a:sym typeface="+mn-ea"/>
              </a:rPr>
              <a:t>SPN</a:t>
            </a:r>
            <a:endParaRPr lang="zh-CN" altLang="en-US" dirty="0">
              <a:latin typeface="楷体" panose="02010609060101010101" pitchFamily="49" charset="-122"/>
              <a:ea typeface="楷体" panose="02010609060101010101" pitchFamily="49" charset="-122"/>
            </a:endParaRPr>
          </a:p>
        </p:txBody>
      </p:sp>
      <p:sp>
        <p:nvSpPr>
          <p:cNvPr id="5" name="Text Placeholder 4"/>
          <p:cNvSpPr txBox="1"/>
          <p:nvPr/>
        </p:nvSpPr>
        <p:spPr>
          <a:xfrm>
            <a:off x="358775" y="1084580"/>
            <a:ext cx="8047990" cy="616585"/>
          </a:xfrm>
          <a:prstGeom prst="rect">
            <a:avLst/>
          </a:prstGeom>
        </p:spPr>
        <p:txBody>
          <a:bodyPr vert="horz" lIns="91440" tIns="45720" rIns="91440" bIns="45720" rtlCol="0">
            <a:noAutofit/>
          </a:bodyPr>
          <a:lstStyle>
            <a:lvl1pPr marL="257175" indent="-257175" algn="just" defTabSz="342900" rtl="0" eaLnBrk="1" latinLnBrk="0" hangingPunct="1">
              <a:spcBef>
                <a:spcPct val="20000"/>
              </a:spcBef>
              <a:buClr>
                <a:srgbClr val="FF3300"/>
              </a:buClr>
              <a:buFont typeface="Arial" panose="020B0604020202090204"/>
              <a:buChar char="•"/>
              <a:defRPr sz="2100" kern="1200">
                <a:solidFill>
                  <a:schemeClr val="tx1"/>
                </a:solidFill>
                <a:latin typeface="微软雅黑" panose="020B0503020204020204" pitchFamily="34" charset="-122"/>
                <a:ea typeface="微软雅黑" panose="020B0503020204020204" pitchFamily="34" charset="-122"/>
                <a:cs typeface="+mn-cs"/>
              </a:defRPr>
            </a:lvl1pPr>
            <a:lvl2pPr marL="557530" indent="-214630" algn="just" defTabSz="342900" rtl="0" eaLnBrk="1" latinLnBrk="0" hangingPunct="1">
              <a:spcBef>
                <a:spcPct val="20000"/>
              </a:spcBef>
              <a:buClr>
                <a:srgbClr val="0000FF"/>
              </a:buClr>
              <a:buFont typeface="Arial" panose="020B0604020202090204"/>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857250" indent="-171450" algn="just" defTabSz="342900" rtl="0" eaLnBrk="1" latinLnBrk="0" hangingPunct="1">
              <a:spcBef>
                <a:spcPct val="20000"/>
              </a:spcBef>
              <a:buFont typeface="Arial" panose="020B0604020202090204"/>
              <a:buChar char="•"/>
              <a:defRPr sz="1500" kern="1200">
                <a:solidFill>
                  <a:schemeClr val="tx1"/>
                </a:solidFill>
                <a:latin typeface="微软雅黑" panose="020B0503020204020204" pitchFamily="34" charset="-122"/>
                <a:ea typeface="微软雅黑" panose="020B0503020204020204" pitchFamily="34" charset="-122"/>
                <a:cs typeface="+mn-cs"/>
              </a:defRPr>
            </a:lvl3pPr>
            <a:lvl4pPr marL="1200150" indent="-171450" algn="just" defTabSz="342900" rtl="0" eaLnBrk="1" latinLnBrk="0" hangingPunct="1">
              <a:spcBef>
                <a:spcPct val="20000"/>
              </a:spcBef>
              <a:buFont typeface="Arial" panose="020B0604020202090204"/>
              <a:buChar char="–"/>
              <a:defRPr sz="1350" kern="1200">
                <a:solidFill>
                  <a:schemeClr val="tx1"/>
                </a:solidFill>
                <a:latin typeface="微软雅黑" panose="020B0503020204020204" pitchFamily="34" charset="-122"/>
                <a:ea typeface="微软雅黑" panose="020B0503020204020204" pitchFamily="34" charset="-122"/>
                <a:cs typeface="+mn-cs"/>
              </a:defRPr>
            </a:lvl4pPr>
            <a:lvl5pPr marL="1543050" indent="-171450" algn="just" defTabSz="342900" rtl="0" eaLnBrk="1" latinLnBrk="0" hangingPunct="1">
              <a:spcBef>
                <a:spcPct val="20000"/>
              </a:spcBef>
              <a:buFont typeface="Arial" panose="020B0604020202090204"/>
              <a:buChar char="»"/>
              <a:defRPr sz="1350"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9pPr>
          </a:lstStyle>
          <a:p>
            <a:pPr marL="0" indent="0">
              <a:lnSpc>
                <a:spcPct val="150000"/>
              </a:lnSpc>
              <a:buClrTx/>
              <a:buNone/>
            </a:pPr>
            <a:r>
              <a:rPr lang="en-US" altLang="zh-CN" sz="2400" b="1" dirty="0" smtClean="0">
                <a:latin typeface="Times New Roman" panose="02020603050405020304" pitchFamily="18" charset="0"/>
                <a:ea typeface="楷体" panose="02010609060101010101" pitchFamily="49" charset="-122"/>
              </a:rPr>
              <a:t>2.</a:t>
            </a:r>
            <a:r>
              <a:rPr lang="zh-CN" altLang="en-US" sz="2400" b="1" dirty="0" smtClean="0">
                <a:latin typeface="Times New Roman" panose="02020603050405020304" pitchFamily="18" charset="0"/>
                <a:ea typeface="楷体" panose="02010609060101010101" pitchFamily="49" charset="-122"/>
              </a:rPr>
              <a:t>怎么解码？</a:t>
            </a:r>
            <a:endParaRPr lang="zh-CN" altLang="en-US" sz="2400" b="1" dirty="0" smtClean="0">
              <a:latin typeface="Times New Roman" panose="02020603050405020304" pitchFamily="18" charset="0"/>
              <a:ea typeface="楷体" panose="02010609060101010101" pitchFamily="49" charset="-122"/>
            </a:endParaRPr>
          </a:p>
        </p:txBody>
      </p:sp>
      <p:sp>
        <p:nvSpPr>
          <p:cNvPr id="2" name="文本框 1"/>
          <p:cNvSpPr txBox="1"/>
          <p:nvPr/>
        </p:nvSpPr>
        <p:spPr>
          <a:xfrm>
            <a:off x="2959735" y="2988945"/>
            <a:ext cx="309880" cy="368300"/>
          </a:xfrm>
          <a:prstGeom prst="rect">
            <a:avLst/>
          </a:prstGeom>
          <a:noFill/>
        </p:spPr>
        <p:txBody>
          <a:bodyPr wrap="none" rtlCol="0">
            <a:spAutoFit/>
          </a:bodyPr>
          <a:p>
            <a:pPr algn="l"/>
            <a:r>
              <a:rPr lang="zh-CN" altLang="en-US"/>
              <a:t>​​</a:t>
            </a:r>
            <a:endParaRPr lang="zh-CN" altLang="en-US"/>
          </a:p>
        </p:txBody>
      </p:sp>
      <p:pic>
        <p:nvPicPr>
          <p:cNvPr id="7" name="图片 6" descr="截屏2021-10-12 下午5.16.20"/>
          <p:cNvPicPr>
            <a:picLocks noChangeAspect="1"/>
          </p:cNvPicPr>
          <p:nvPr/>
        </p:nvPicPr>
        <p:blipFill>
          <a:blip r:embed="rId1"/>
          <a:srcRect b="15103"/>
          <a:stretch>
            <a:fillRect/>
          </a:stretch>
        </p:blipFill>
        <p:spPr>
          <a:xfrm>
            <a:off x="2708275" y="1156970"/>
            <a:ext cx="6294120" cy="2535555"/>
          </a:xfrm>
          <a:prstGeom prst="rect">
            <a:avLst/>
          </a:prstGeom>
        </p:spPr>
      </p:pic>
      <p:sp>
        <p:nvSpPr>
          <p:cNvPr id="4" name="文本框 3"/>
          <p:cNvSpPr txBox="1"/>
          <p:nvPr/>
        </p:nvSpPr>
        <p:spPr>
          <a:xfrm>
            <a:off x="91440" y="2020570"/>
            <a:ext cx="2868295" cy="1137285"/>
          </a:xfrm>
          <a:prstGeom prst="rect">
            <a:avLst/>
          </a:prstGeom>
          <a:noFill/>
        </p:spPr>
        <p:txBody>
          <a:bodyPr wrap="square" rtlCol="0" anchor="t">
            <a:spAutoFit/>
          </a:bodyPr>
          <a:p>
            <a:r>
              <a:rPr lang="zh-CN" altLang="en-US">
                <a:latin typeface="楷体" charset="0"/>
                <a:ea typeface="楷体" charset="0"/>
                <a:cs typeface="楷体" charset="0"/>
              </a:rPr>
              <a:t>multi-head self attention：</a:t>
            </a:r>
            <a:r>
              <a:rPr lang="zh-CN" altLang="en-US" sz="1600">
                <a:latin typeface="楷体" charset="0"/>
                <a:ea typeface="楷体" charset="0"/>
                <a:cs typeface="楷体" charset="0"/>
              </a:rPr>
              <a:t>融合不同三元组之间的信息</a:t>
            </a:r>
            <a:endParaRPr lang="zh-CN" altLang="en-US">
              <a:latin typeface="楷体" charset="0"/>
              <a:ea typeface="楷体" charset="0"/>
              <a:cs typeface="楷体" charset="0"/>
            </a:endParaRPr>
          </a:p>
          <a:p>
            <a:r>
              <a:rPr lang="zh-CN" altLang="en-US">
                <a:latin typeface="楷体" charset="0"/>
                <a:ea typeface="楷体" charset="0"/>
                <a:cs typeface="楷体" charset="0"/>
              </a:rPr>
              <a:t>multi-head inter attention： </a:t>
            </a:r>
            <a:r>
              <a:rPr lang="zh-CN" altLang="en-US" sz="1600">
                <a:latin typeface="楷体" charset="0"/>
                <a:ea typeface="楷体" charset="0"/>
                <a:cs typeface="楷体" charset="0"/>
              </a:rPr>
              <a:t>融合句子与三元组之间的信息</a:t>
            </a:r>
            <a:endParaRPr lang="zh-CN" altLang="en-US" sz="1600">
              <a:latin typeface="楷体" charset="0"/>
              <a:ea typeface="楷体" charset="0"/>
              <a:cs typeface="楷体" charset="0"/>
            </a:endParaRPr>
          </a:p>
        </p:txBody>
      </p:sp>
      <p:pic>
        <p:nvPicPr>
          <p:cNvPr id="6" name="图片 5" descr="截屏2021-10-12 下午8.36.10"/>
          <p:cNvPicPr>
            <a:picLocks noChangeAspect="1"/>
          </p:cNvPicPr>
          <p:nvPr/>
        </p:nvPicPr>
        <p:blipFill>
          <a:blip r:embed="rId2"/>
          <a:srcRect l="6018" t="46217" r="5327"/>
          <a:stretch>
            <a:fillRect/>
          </a:stretch>
        </p:blipFill>
        <p:spPr>
          <a:xfrm>
            <a:off x="3192780" y="4338320"/>
            <a:ext cx="5701030" cy="1678940"/>
          </a:xfrm>
          <a:prstGeom prst="rect">
            <a:avLst/>
          </a:prstGeom>
        </p:spPr>
      </p:pic>
      <p:pic>
        <p:nvPicPr>
          <p:cNvPr id="8" name="图片 7" descr="截屏2021-10-12 下午8.36.10"/>
          <p:cNvPicPr>
            <a:picLocks noChangeAspect="1"/>
          </p:cNvPicPr>
          <p:nvPr/>
        </p:nvPicPr>
        <p:blipFill>
          <a:blip r:embed="rId2"/>
          <a:srcRect l="19235" r="7072" b="82566"/>
          <a:stretch>
            <a:fillRect/>
          </a:stretch>
        </p:blipFill>
        <p:spPr>
          <a:xfrm>
            <a:off x="3803015" y="3846830"/>
            <a:ext cx="4979670" cy="572135"/>
          </a:xfrm>
          <a:prstGeom prst="rect">
            <a:avLst/>
          </a:prstGeom>
        </p:spPr>
      </p:pic>
      <p:sp>
        <p:nvSpPr>
          <p:cNvPr id="11" name="文本框 10"/>
          <p:cNvSpPr txBox="1"/>
          <p:nvPr/>
        </p:nvSpPr>
        <p:spPr>
          <a:xfrm>
            <a:off x="91440" y="4084320"/>
            <a:ext cx="2868295" cy="2030095"/>
          </a:xfrm>
          <a:prstGeom prst="rect">
            <a:avLst/>
          </a:prstGeom>
          <a:noFill/>
        </p:spPr>
        <p:txBody>
          <a:bodyPr wrap="square" rtlCol="0" anchor="t">
            <a:spAutoFit/>
          </a:bodyPr>
          <a:p>
            <a:r>
              <a:rPr lang="en-US" altLang="zh-CN">
                <a:latin typeface="楷体" charset="0"/>
                <a:ea typeface="楷体" charset="0"/>
                <a:cs typeface="楷体" charset="0"/>
              </a:rPr>
              <a:t>P</a:t>
            </a:r>
            <a:r>
              <a:rPr lang="en-US" altLang="zh-CN" baseline="30000">
                <a:latin typeface="楷体" charset="0"/>
                <a:ea typeface="楷体" charset="0"/>
                <a:cs typeface="楷体" charset="0"/>
              </a:rPr>
              <a:t>r	</a:t>
            </a:r>
            <a:r>
              <a:rPr lang="zh-CN" altLang="en-US">
                <a:latin typeface="楷体" charset="0"/>
                <a:ea typeface="楷体" charset="0"/>
                <a:cs typeface="楷体" charset="0"/>
              </a:rPr>
              <a:t>预测关系</a:t>
            </a:r>
            <a:endParaRPr lang="zh-CN" altLang="en-US">
              <a:latin typeface="楷体" charset="0"/>
              <a:ea typeface="楷体" charset="0"/>
              <a:cs typeface="楷体" charset="0"/>
            </a:endParaRPr>
          </a:p>
          <a:p>
            <a:r>
              <a:rPr lang="en-US" altLang="zh-CN">
                <a:latin typeface="楷体" charset="0"/>
                <a:ea typeface="楷体" charset="0"/>
                <a:cs typeface="楷体" charset="0"/>
              </a:rPr>
              <a:t>	</a:t>
            </a:r>
            <a:r>
              <a:rPr lang="zh-CN" altLang="en-US">
                <a:latin typeface="楷体" charset="0"/>
                <a:ea typeface="楷体" charset="0"/>
                <a:cs typeface="楷体" charset="0"/>
              </a:rPr>
              <a:t>长度为关系类别数</a:t>
            </a:r>
            <a:endParaRPr lang="zh-CN" altLang="en-US">
              <a:latin typeface="楷体" charset="0"/>
              <a:ea typeface="楷体" charset="0"/>
              <a:cs typeface="楷体" charset="0"/>
            </a:endParaRPr>
          </a:p>
          <a:p>
            <a:endParaRPr lang="zh-CN" altLang="en-US">
              <a:latin typeface="楷体" charset="0"/>
              <a:ea typeface="楷体" charset="0"/>
              <a:cs typeface="楷体" charset="0"/>
            </a:endParaRPr>
          </a:p>
          <a:p>
            <a:r>
              <a:rPr lang="zh-CN" altLang="en-US">
                <a:latin typeface="楷体" charset="0"/>
                <a:ea typeface="楷体" charset="0"/>
                <a:cs typeface="楷体" charset="0"/>
              </a:rPr>
              <a:t>其他</a:t>
            </a:r>
            <a:r>
              <a:rPr lang="en-US" altLang="zh-CN">
                <a:latin typeface="楷体" charset="0"/>
                <a:ea typeface="楷体" charset="0"/>
                <a:cs typeface="楷体" charset="0"/>
              </a:rPr>
              <a:t>	</a:t>
            </a:r>
            <a:r>
              <a:rPr lang="zh-CN" altLang="en-US">
                <a:latin typeface="楷体" charset="0"/>
                <a:ea typeface="楷体" charset="0"/>
                <a:cs typeface="楷体" charset="0"/>
              </a:rPr>
              <a:t>预测序列中对</a:t>
            </a:r>
            <a:r>
              <a:rPr lang="en-US" altLang="zh-CN">
                <a:latin typeface="楷体" charset="0"/>
                <a:ea typeface="楷体" charset="0"/>
                <a:cs typeface="楷体" charset="0"/>
              </a:rPr>
              <a:t>		</a:t>
            </a:r>
            <a:r>
              <a:rPr lang="zh-CN" altLang="en-US">
                <a:latin typeface="楷体" charset="0"/>
                <a:ea typeface="楷体" charset="0"/>
                <a:cs typeface="楷体" charset="0"/>
              </a:rPr>
              <a:t>应项的位置索引；</a:t>
            </a:r>
            <a:endParaRPr lang="zh-CN" altLang="en-US">
              <a:latin typeface="楷体" charset="0"/>
              <a:ea typeface="楷体" charset="0"/>
              <a:cs typeface="楷体" charset="0"/>
            </a:endParaRPr>
          </a:p>
          <a:p>
            <a:r>
              <a:rPr lang="en-US" altLang="zh-CN">
                <a:latin typeface="楷体" charset="0"/>
                <a:ea typeface="楷体" charset="0"/>
                <a:cs typeface="楷体" charset="0"/>
              </a:rPr>
              <a:t>		</a:t>
            </a:r>
            <a:r>
              <a:rPr lang="zh-CN" altLang="en-US">
                <a:latin typeface="楷体" charset="0"/>
                <a:ea typeface="楷体" charset="0"/>
                <a:cs typeface="楷体" charset="0"/>
              </a:rPr>
              <a:t>长度为句长</a:t>
            </a:r>
            <a:r>
              <a:rPr lang="en-US" altLang="zh-CN">
                <a:latin typeface="楷体" charset="0"/>
                <a:ea typeface="楷体" charset="0"/>
                <a:cs typeface="楷体" charset="0"/>
              </a:rPr>
              <a:t>L</a:t>
            </a:r>
            <a:endParaRPr lang="zh-CN" altLang="en-US">
              <a:latin typeface="楷体" charset="0"/>
              <a:ea typeface="楷体" charset="0"/>
              <a:cs typeface="楷体" charset="0"/>
            </a:endParaRPr>
          </a:p>
          <a:p>
            <a:endParaRPr lang="zh-CN" altLang="en-US">
              <a:latin typeface="楷体" charset="0"/>
              <a:ea typeface="楷体" charset="0"/>
              <a:cs typeface="楷体"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en-US" altLang="zh-CN" dirty="0">
                <a:sym typeface="+mn-ea"/>
              </a:rPr>
              <a:t>SPN</a:t>
            </a:r>
            <a:endParaRPr lang="zh-CN" altLang="en-US" dirty="0">
              <a:latin typeface="楷体" panose="02010609060101010101" pitchFamily="49" charset="-122"/>
              <a:ea typeface="楷体" panose="02010609060101010101" pitchFamily="49" charset="-122"/>
            </a:endParaRPr>
          </a:p>
        </p:txBody>
      </p:sp>
      <p:sp>
        <p:nvSpPr>
          <p:cNvPr id="5" name="Text Placeholder 4"/>
          <p:cNvSpPr txBox="1"/>
          <p:nvPr/>
        </p:nvSpPr>
        <p:spPr>
          <a:xfrm>
            <a:off x="377190" y="1193800"/>
            <a:ext cx="8047990" cy="616585"/>
          </a:xfrm>
          <a:prstGeom prst="rect">
            <a:avLst/>
          </a:prstGeom>
        </p:spPr>
        <p:txBody>
          <a:bodyPr vert="horz" lIns="91440" tIns="45720" rIns="91440" bIns="45720" rtlCol="0">
            <a:noAutofit/>
          </a:bodyPr>
          <a:lstStyle>
            <a:lvl1pPr marL="257175" indent="-257175" algn="just" defTabSz="342900" rtl="0" eaLnBrk="1" latinLnBrk="0" hangingPunct="1">
              <a:spcBef>
                <a:spcPct val="20000"/>
              </a:spcBef>
              <a:buClr>
                <a:srgbClr val="FF3300"/>
              </a:buClr>
              <a:buFont typeface="Arial" panose="020B0604020202090204"/>
              <a:buChar char="•"/>
              <a:defRPr sz="2100" kern="1200">
                <a:solidFill>
                  <a:schemeClr val="tx1"/>
                </a:solidFill>
                <a:latin typeface="微软雅黑" panose="020B0503020204020204" pitchFamily="34" charset="-122"/>
                <a:ea typeface="微软雅黑" panose="020B0503020204020204" pitchFamily="34" charset="-122"/>
                <a:cs typeface="+mn-cs"/>
              </a:defRPr>
            </a:lvl1pPr>
            <a:lvl2pPr marL="557530" indent="-214630" algn="just" defTabSz="342900" rtl="0" eaLnBrk="1" latinLnBrk="0" hangingPunct="1">
              <a:spcBef>
                <a:spcPct val="20000"/>
              </a:spcBef>
              <a:buClr>
                <a:srgbClr val="0000FF"/>
              </a:buClr>
              <a:buFont typeface="Arial" panose="020B0604020202090204"/>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857250" indent="-171450" algn="just" defTabSz="342900" rtl="0" eaLnBrk="1" latinLnBrk="0" hangingPunct="1">
              <a:spcBef>
                <a:spcPct val="20000"/>
              </a:spcBef>
              <a:buFont typeface="Arial" panose="020B0604020202090204"/>
              <a:buChar char="•"/>
              <a:defRPr sz="1500" kern="1200">
                <a:solidFill>
                  <a:schemeClr val="tx1"/>
                </a:solidFill>
                <a:latin typeface="微软雅黑" panose="020B0503020204020204" pitchFamily="34" charset="-122"/>
                <a:ea typeface="微软雅黑" panose="020B0503020204020204" pitchFamily="34" charset="-122"/>
                <a:cs typeface="+mn-cs"/>
              </a:defRPr>
            </a:lvl3pPr>
            <a:lvl4pPr marL="1200150" indent="-171450" algn="just" defTabSz="342900" rtl="0" eaLnBrk="1" latinLnBrk="0" hangingPunct="1">
              <a:spcBef>
                <a:spcPct val="20000"/>
              </a:spcBef>
              <a:buFont typeface="Arial" panose="020B0604020202090204"/>
              <a:buChar char="–"/>
              <a:defRPr sz="1350" kern="1200">
                <a:solidFill>
                  <a:schemeClr val="tx1"/>
                </a:solidFill>
                <a:latin typeface="微软雅黑" panose="020B0503020204020204" pitchFamily="34" charset="-122"/>
                <a:ea typeface="微软雅黑" panose="020B0503020204020204" pitchFamily="34" charset="-122"/>
                <a:cs typeface="+mn-cs"/>
              </a:defRPr>
            </a:lvl4pPr>
            <a:lvl5pPr marL="1543050" indent="-171450" algn="just" defTabSz="342900" rtl="0" eaLnBrk="1" latinLnBrk="0" hangingPunct="1">
              <a:spcBef>
                <a:spcPct val="20000"/>
              </a:spcBef>
              <a:buFont typeface="Arial" panose="020B0604020202090204"/>
              <a:buChar char="»"/>
              <a:defRPr sz="1350"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9pPr>
          </a:lstStyle>
          <a:p>
            <a:pPr marL="0" indent="0">
              <a:lnSpc>
                <a:spcPct val="150000"/>
              </a:lnSpc>
              <a:buClrTx/>
              <a:buNone/>
            </a:pPr>
            <a:r>
              <a:rPr lang="zh-CN" altLang="en-US" sz="2400" b="1" dirty="0" smtClean="0">
                <a:latin typeface="Times New Roman" panose="02020603050405020304" pitchFamily="18" charset="0"/>
                <a:ea typeface="楷体" panose="02010609060101010101" pitchFamily="49" charset="-122"/>
              </a:rPr>
              <a:t>如何计算</a:t>
            </a:r>
            <a:r>
              <a:rPr lang="en-US" altLang="zh-CN" sz="2400" b="1" dirty="0" smtClean="0">
                <a:latin typeface="Times New Roman" panose="02020603050405020304" pitchFamily="18" charset="0"/>
                <a:ea typeface="楷体" panose="02010609060101010101" pitchFamily="49" charset="-122"/>
              </a:rPr>
              <a:t>loss</a:t>
            </a:r>
            <a:r>
              <a:rPr lang="zh-CN" altLang="en-US" sz="2400" b="1" dirty="0" smtClean="0">
                <a:latin typeface="Times New Roman" panose="02020603050405020304" pitchFamily="18" charset="0"/>
                <a:ea typeface="楷体" panose="02010609060101010101" pitchFamily="49" charset="-122"/>
              </a:rPr>
              <a:t>？</a:t>
            </a:r>
            <a:endParaRPr lang="zh-CN" altLang="en-US" sz="2400" b="1" dirty="0" smtClean="0">
              <a:latin typeface="Times New Roman" panose="02020603050405020304" pitchFamily="18" charset="0"/>
              <a:ea typeface="楷体" panose="02010609060101010101" pitchFamily="49" charset="-122"/>
            </a:endParaRPr>
          </a:p>
        </p:txBody>
      </p:sp>
      <p:sp>
        <p:nvSpPr>
          <p:cNvPr id="8" name="文本框 7"/>
          <p:cNvSpPr txBox="1"/>
          <p:nvPr/>
        </p:nvSpPr>
        <p:spPr>
          <a:xfrm>
            <a:off x="358775" y="2001520"/>
            <a:ext cx="1266825" cy="368300"/>
          </a:xfrm>
          <a:prstGeom prst="rect">
            <a:avLst/>
          </a:prstGeom>
          <a:noFill/>
        </p:spPr>
        <p:txBody>
          <a:bodyPr wrap="square" rtlCol="0" anchor="t">
            <a:spAutoFit/>
          </a:bodyPr>
          <a:p>
            <a:r>
              <a:rPr lang="zh-CN" altLang="en-US">
                <a:latin typeface="楷体" charset="0"/>
                <a:ea typeface="楷体" charset="0"/>
                <a:cs typeface="楷体" charset="0"/>
              </a:rPr>
              <a:t>标注答案</a:t>
            </a:r>
            <a:r>
              <a:rPr lang="zh-CN" altLang="en-US">
                <a:latin typeface="Cambria Math" charset="0"/>
                <a:ea typeface="楷体" charset="0"/>
                <a:cs typeface="Cambria Math" charset="0"/>
              </a:rPr>
              <a:t>：</a:t>
            </a:r>
            <a:endParaRPr lang="zh-CN" altLang="en-US">
              <a:latin typeface="Cambria Math" charset="0"/>
              <a:ea typeface="楷体" charset="0"/>
              <a:cs typeface="Cambria Math" charset="0"/>
            </a:endParaRPr>
          </a:p>
        </p:txBody>
      </p:sp>
      <p:pic>
        <p:nvPicPr>
          <p:cNvPr id="10" name="334E55B0-647D-440b-865C-3EC943EB4CBC-1" descr="wpsoffice"/>
          <p:cNvPicPr>
            <a:picLocks noChangeAspect="1"/>
          </p:cNvPicPr>
          <p:nvPr/>
        </p:nvPicPr>
        <p:blipFill>
          <a:blip r:embed="rId1"/>
          <a:stretch>
            <a:fillRect/>
          </a:stretch>
        </p:blipFill>
        <p:spPr>
          <a:xfrm>
            <a:off x="1721485" y="2001520"/>
            <a:ext cx="1420495" cy="273685"/>
          </a:xfrm>
          <a:prstGeom prst="rect">
            <a:avLst/>
          </a:prstGeom>
        </p:spPr>
      </p:pic>
      <p:pic>
        <p:nvPicPr>
          <p:cNvPr id="12" name="334E55B0-647D-440b-865C-3EC943EB4CBC-2" descr="/private/var/folders/ws/_sqrvzbx2mgfgn9_crcf9p3r0000gn/T/com.kingsoft.wpsoffice.mac/wpsoffice.WSoMPkwpsoffice"/>
          <p:cNvPicPr>
            <a:picLocks noChangeAspect="1"/>
          </p:cNvPicPr>
          <p:nvPr/>
        </p:nvPicPr>
        <p:blipFill>
          <a:blip r:embed="rId2"/>
          <a:stretch>
            <a:fillRect/>
          </a:stretch>
        </p:blipFill>
        <p:spPr>
          <a:xfrm>
            <a:off x="1721485" y="2466340"/>
            <a:ext cx="1460500" cy="337820"/>
          </a:xfrm>
          <a:prstGeom prst="rect">
            <a:avLst/>
          </a:prstGeom>
        </p:spPr>
      </p:pic>
      <p:sp>
        <p:nvSpPr>
          <p:cNvPr id="13" name="文本框 12"/>
          <p:cNvSpPr txBox="1"/>
          <p:nvPr/>
        </p:nvSpPr>
        <p:spPr>
          <a:xfrm>
            <a:off x="377190" y="2466340"/>
            <a:ext cx="1170305" cy="368300"/>
          </a:xfrm>
          <a:prstGeom prst="rect">
            <a:avLst/>
          </a:prstGeom>
          <a:noFill/>
        </p:spPr>
        <p:txBody>
          <a:bodyPr wrap="square" rtlCol="0" anchor="t">
            <a:spAutoFit/>
          </a:bodyPr>
          <a:p>
            <a:r>
              <a:rPr lang="zh-CN" altLang="en-US">
                <a:latin typeface="Cambria Math" charset="0"/>
                <a:ea typeface="楷体" charset="0"/>
                <a:cs typeface="Cambria Math" charset="0"/>
              </a:rPr>
              <a:t>预测答案：</a:t>
            </a:r>
            <a:endParaRPr lang="zh-CN" altLang="en-US">
              <a:latin typeface="Cambria Math" charset="0"/>
              <a:ea typeface="楷体" charset="0"/>
              <a:cs typeface="Cambria Math" charset="0"/>
            </a:endParaRPr>
          </a:p>
        </p:txBody>
      </p:sp>
      <p:pic>
        <p:nvPicPr>
          <p:cNvPr id="14" name="334E55B0-647D-440b-865C-3EC943EB4CBC-3" descr="wpsoffice"/>
          <p:cNvPicPr>
            <a:picLocks noChangeAspect="1"/>
          </p:cNvPicPr>
          <p:nvPr/>
        </p:nvPicPr>
        <p:blipFill>
          <a:blip r:embed="rId3"/>
          <a:stretch>
            <a:fillRect/>
          </a:stretch>
        </p:blipFill>
        <p:spPr>
          <a:xfrm>
            <a:off x="3785870" y="1940560"/>
            <a:ext cx="3785235" cy="320675"/>
          </a:xfrm>
          <a:prstGeom prst="rect">
            <a:avLst/>
          </a:prstGeom>
        </p:spPr>
      </p:pic>
      <p:pic>
        <p:nvPicPr>
          <p:cNvPr id="16" name="334E55B0-647D-440b-865C-3EC943EB4CBC-4" descr="/private/var/folders/ws/_sqrvzbx2mgfgn9_crcf9p3r0000gn/T/com.kingsoft.wpsoffice.mac/wpsoffice.bHLtGKwpsoffice"/>
          <p:cNvPicPr>
            <a:picLocks noChangeAspect="1"/>
          </p:cNvPicPr>
          <p:nvPr/>
        </p:nvPicPr>
        <p:blipFill>
          <a:blip r:embed="rId4"/>
          <a:stretch>
            <a:fillRect/>
          </a:stretch>
        </p:blipFill>
        <p:spPr>
          <a:xfrm>
            <a:off x="3785870" y="2466340"/>
            <a:ext cx="4930140" cy="337820"/>
          </a:xfrm>
          <a:prstGeom prst="rect">
            <a:avLst/>
          </a:prstGeom>
        </p:spPr>
      </p:pic>
      <p:sp>
        <p:nvSpPr>
          <p:cNvPr id="17" name="文本框 16"/>
          <p:cNvSpPr txBox="1"/>
          <p:nvPr/>
        </p:nvSpPr>
        <p:spPr>
          <a:xfrm>
            <a:off x="358775" y="3070860"/>
            <a:ext cx="3427095" cy="368300"/>
          </a:xfrm>
          <a:prstGeom prst="rect">
            <a:avLst/>
          </a:prstGeom>
          <a:noFill/>
        </p:spPr>
        <p:txBody>
          <a:bodyPr wrap="square" rtlCol="0" anchor="t">
            <a:spAutoFit/>
          </a:bodyPr>
          <a:p>
            <a:r>
              <a:rPr lang="zh-CN" altLang="en-US">
                <a:latin typeface="Cambria Math" charset="0"/>
                <a:ea typeface="楷体" charset="0"/>
                <a:cs typeface="Cambria Math" charset="0"/>
              </a:rPr>
              <a:t>计算出最匹配的组合序列：</a:t>
            </a:r>
            <a:endParaRPr lang="zh-CN" altLang="en-US">
              <a:latin typeface="Cambria Math" charset="0"/>
              <a:ea typeface="楷体" charset="0"/>
              <a:cs typeface="Cambria Math" charset="0"/>
            </a:endParaRPr>
          </a:p>
        </p:txBody>
      </p:sp>
      <p:pic>
        <p:nvPicPr>
          <p:cNvPr id="19" name="图片 18" descr="截屏2021-10-12 下午9.02.06"/>
          <p:cNvPicPr>
            <a:picLocks noChangeAspect="1"/>
          </p:cNvPicPr>
          <p:nvPr/>
        </p:nvPicPr>
        <p:blipFill>
          <a:blip r:embed="rId5"/>
          <a:stretch>
            <a:fillRect/>
          </a:stretch>
        </p:blipFill>
        <p:spPr>
          <a:xfrm>
            <a:off x="3660775" y="2834640"/>
            <a:ext cx="4300220" cy="864870"/>
          </a:xfrm>
          <a:prstGeom prst="rect">
            <a:avLst/>
          </a:prstGeom>
        </p:spPr>
      </p:pic>
      <p:pic>
        <p:nvPicPr>
          <p:cNvPr id="20" name="图片 19" descr="截屏2021-10-12 下午9.02.22"/>
          <p:cNvPicPr>
            <a:picLocks noChangeAspect="1"/>
          </p:cNvPicPr>
          <p:nvPr/>
        </p:nvPicPr>
        <p:blipFill>
          <a:blip r:embed="rId6"/>
          <a:stretch>
            <a:fillRect/>
          </a:stretch>
        </p:blipFill>
        <p:spPr>
          <a:xfrm>
            <a:off x="3687445" y="3675380"/>
            <a:ext cx="4413885" cy="2346960"/>
          </a:xfrm>
          <a:prstGeom prst="rect">
            <a:avLst/>
          </a:prstGeom>
        </p:spPr>
      </p:pic>
      <p:sp>
        <p:nvSpPr>
          <p:cNvPr id="22" name="文本框 21"/>
          <p:cNvSpPr txBox="1"/>
          <p:nvPr/>
        </p:nvSpPr>
        <p:spPr>
          <a:xfrm>
            <a:off x="377190" y="3606165"/>
            <a:ext cx="2910840" cy="645160"/>
          </a:xfrm>
          <a:prstGeom prst="rect">
            <a:avLst/>
          </a:prstGeom>
          <a:noFill/>
        </p:spPr>
        <p:txBody>
          <a:bodyPr wrap="square" rtlCol="0" anchor="t">
            <a:spAutoFit/>
          </a:bodyPr>
          <a:p>
            <a:r>
              <a:rPr lang="zh-CN" altLang="en-US">
                <a:latin typeface="Cambria Math" charset="0"/>
                <a:ea typeface="楷体" charset="0"/>
                <a:cs typeface="Cambria Math" charset="0"/>
              </a:rPr>
              <a:t>进行</a:t>
            </a:r>
            <a:r>
              <a:rPr lang="en-US" altLang="zh-CN">
                <a:latin typeface="Cambria Math" charset="0"/>
                <a:ea typeface="楷体" charset="0"/>
                <a:cs typeface="Cambria Math" charset="0"/>
              </a:rPr>
              <a:t>m*m</a:t>
            </a:r>
            <a:r>
              <a:rPr lang="zh-CN" altLang="en-US">
                <a:latin typeface="Cambria Math" charset="0"/>
                <a:ea typeface="楷体" charset="0"/>
                <a:cs typeface="Cambria Math" charset="0"/>
              </a:rPr>
              <a:t>次计算得到对应匹配值</a:t>
            </a:r>
            <a:endParaRPr lang="zh-CN" altLang="en-US">
              <a:latin typeface="Cambria Math" charset="0"/>
              <a:ea typeface="楷体" charset="0"/>
              <a:cs typeface="Cambria Math" charset="0"/>
            </a:endParaRPr>
          </a:p>
        </p:txBody>
      </p:sp>
      <p:pic>
        <p:nvPicPr>
          <p:cNvPr id="28" name="图片 27" descr="截屏2021-10-12 下午10.42.13"/>
          <p:cNvPicPr>
            <a:picLocks noChangeAspect="1"/>
          </p:cNvPicPr>
          <p:nvPr/>
        </p:nvPicPr>
        <p:blipFill>
          <a:blip r:embed="rId7"/>
          <a:stretch>
            <a:fillRect/>
          </a:stretch>
        </p:blipFill>
        <p:spPr>
          <a:xfrm>
            <a:off x="358775" y="4248785"/>
            <a:ext cx="2165350" cy="314325"/>
          </a:xfrm>
          <a:prstGeom prst="rect">
            <a:avLst/>
          </a:prstGeom>
        </p:spPr>
      </p:pic>
      <p:pic>
        <p:nvPicPr>
          <p:cNvPr id="29" name="图片 28" descr="截屏2021-10-12 下午10.41.56"/>
          <p:cNvPicPr>
            <a:picLocks noChangeAspect="1"/>
          </p:cNvPicPr>
          <p:nvPr/>
        </p:nvPicPr>
        <p:blipFill>
          <a:blip r:embed="rId8"/>
          <a:stretch>
            <a:fillRect/>
          </a:stretch>
        </p:blipFill>
        <p:spPr>
          <a:xfrm>
            <a:off x="448945" y="4551045"/>
            <a:ext cx="5071110" cy="1737995"/>
          </a:xfrm>
          <a:prstGeom prst="rect">
            <a:avLst/>
          </a:prstGeom>
        </p:spPr>
      </p:pic>
      <p:pic>
        <p:nvPicPr>
          <p:cNvPr id="30" name="图片 29" descr="截屏2021-10-12 下午10.44.27"/>
          <p:cNvPicPr>
            <a:picLocks noChangeAspect="1"/>
          </p:cNvPicPr>
          <p:nvPr/>
        </p:nvPicPr>
        <p:blipFill>
          <a:blip r:embed="rId9"/>
          <a:stretch>
            <a:fillRect/>
          </a:stretch>
        </p:blipFill>
        <p:spPr>
          <a:xfrm>
            <a:off x="538480" y="6258560"/>
            <a:ext cx="4625340" cy="320040"/>
          </a:xfrm>
          <a:prstGeom prst="rect">
            <a:avLst/>
          </a:prstGeom>
        </p:spPr>
      </p:pic>
      <p:sp>
        <p:nvSpPr>
          <p:cNvPr id="2" name="文本框 1"/>
          <p:cNvSpPr txBox="1"/>
          <p:nvPr/>
        </p:nvSpPr>
        <p:spPr>
          <a:xfrm>
            <a:off x="7430770" y="1431290"/>
            <a:ext cx="1576705" cy="368300"/>
          </a:xfrm>
          <a:prstGeom prst="rect">
            <a:avLst/>
          </a:prstGeom>
          <a:noFill/>
        </p:spPr>
        <p:txBody>
          <a:bodyPr wrap="square" rtlCol="0">
            <a:spAutoFit/>
          </a:bodyPr>
          <a:p>
            <a:r>
              <a:rPr lang="en-US" altLang="zh-CN"/>
              <a:t>pad</a:t>
            </a:r>
            <a:r>
              <a:rPr lang="zh-CN" altLang="en-US"/>
              <a:t>，</a:t>
            </a:r>
            <a:r>
              <a:rPr lang="en-US" altLang="zh-CN"/>
              <a:t>r</a:t>
            </a:r>
            <a:r>
              <a:rPr lang="en-US" altLang="zh-CN" baseline="-25000"/>
              <a:t>i</a:t>
            </a:r>
            <a:r>
              <a:rPr lang="zh-CN" altLang="en-US"/>
              <a:t>为</a:t>
            </a:r>
            <a:r>
              <a:rPr lang="en-US" altLang="zh-CN"/>
              <a:t>NA</a:t>
            </a:r>
            <a:endParaRPr lang="en-US" altLang="zh-CN"/>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en-US" altLang="zh-CN" dirty="0">
                <a:sym typeface="+mn-ea"/>
              </a:rPr>
              <a:t>SPN</a:t>
            </a:r>
            <a:endParaRPr lang="zh-CN" altLang="en-US" dirty="0">
              <a:latin typeface="楷体" panose="02010609060101010101" pitchFamily="49" charset="-122"/>
              <a:ea typeface="楷体" panose="02010609060101010101" pitchFamily="49" charset="-122"/>
            </a:endParaRPr>
          </a:p>
        </p:txBody>
      </p:sp>
      <p:sp>
        <p:nvSpPr>
          <p:cNvPr id="5" name="Text Placeholder 4"/>
          <p:cNvSpPr txBox="1"/>
          <p:nvPr/>
        </p:nvSpPr>
        <p:spPr>
          <a:xfrm>
            <a:off x="377190" y="1193800"/>
            <a:ext cx="8047990" cy="616585"/>
          </a:xfrm>
          <a:prstGeom prst="rect">
            <a:avLst/>
          </a:prstGeom>
        </p:spPr>
        <p:txBody>
          <a:bodyPr vert="horz" lIns="91440" tIns="45720" rIns="91440" bIns="45720" rtlCol="0">
            <a:noAutofit/>
          </a:bodyPr>
          <a:lstStyle>
            <a:lvl1pPr marL="257175" indent="-257175" algn="just" defTabSz="342900" rtl="0" eaLnBrk="1" latinLnBrk="0" hangingPunct="1">
              <a:spcBef>
                <a:spcPct val="20000"/>
              </a:spcBef>
              <a:buClr>
                <a:srgbClr val="FF3300"/>
              </a:buClr>
              <a:buFont typeface="Arial" panose="020B0604020202090204"/>
              <a:buChar char="•"/>
              <a:defRPr sz="2100" kern="1200">
                <a:solidFill>
                  <a:schemeClr val="tx1"/>
                </a:solidFill>
                <a:latin typeface="微软雅黑" panose="020B0503020204020204" pitchFamily="34" charset="-122"/>
                <a:ea typeface="微软雅黑" panose="020B0503020204020204" pitchFamily="34" charset="-122"/>
                <a:cs typeface="+mn-cs"/>
              </a:defRPr>
            </a:lvl1pPr>
            <a:lvl2pPr marL="557530" indent="-214630" algn="just" defTabSz="342900" rtl="0" eaLnBrk="1" latinLnBrk="0" hangingPunct="1">
              <a:spcBef>
                <a:spcPct val="20000"/>
              </a:spcBef>
              <a:buClr>
                <a:srgbClr val="0000FF"/>
              </a:buClr>
              <a:buFont typeface="Arial" panose="020B0604020202090204"/>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857250" indent="-171450" algn="just" defTabSz="342900" rtl="0" eaLnBrk="1" latinLnBrk="0" hangingPunct="1">
              <a:spcBef>
                <a:spcPct val="20000"/>
              </a:spcBef>
              <a:buFont typeface="Arial" panose="020B0604020202090204"/>
              <a:buChar char="•"/>
              <a:defRPr sz="1500" kern="1200">
                <a:solidFill>
                  <a:schemeClr val="tx1"/>
                </a:solidFill>
                <a:latin typeface="微软雅黑" panose="020B0503020204020204" pitchFamily="34" charset="-122"/>
                <a:ea typeface="微软雅黑" panose="020B0503020204020204" pitchFamily="34" charset="-122"/>
                <a:cs typeface="+mn-cs"/>
              </a:defRPr>
            </a:lvl3pPr>
            <a:lvl4pPr marL="1200150" indent="-171450" algn="just" defTabSz="342900" rtl="0" eaLnBrk="1" latinLnBrk="0" hangingPunct="1">
              <a:spcBef>
                <a:spcPct val="20000"/>
              </a:spcBef>
              <a:buFont typeface="Arial" panose="020B0604020202090204"/>
              <a:buChar char="–"/>
              <a:defRPr sz="1350" kern="1200">
                <a:solidFill>
                  <a:schemeClr val="tx1"/>
                </a:solidFill>
                <a:latin typeface="微软雅黑" panose="020B0503020204020204" pitchFamily="34" charset="-122"/>
                <a:ea typeface="微软雅黑" panose="020B0503020204020204" pitchFamily="34" charset="-122"/>
                <a:cs typeface="+mn-cs"/>
              </a:defRPr>
            </a:lvl4pPr>
            <a:lvl5pPr marL="1543050" indent="-171450" algn="just" defTabSz="342900" rtl="0" eaLnBrk="1" latinLnBrk="0" hangingPunct="1">
              <a:spcBef>
                <a:spcPct val="20000"/>
              </a:spcBef>
              <a:buFont typeface="Arial" panose="020B0604020202090204"/>
              <a:buChar char="»"/>
              <a:defRPr sz="1350"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9pPr>
          </a:lstStyle>
          <a:p>
            <a:pPr marL="0" indent="0">
              <a:lnSpc>
                <a:spcPct val="150000"/>
              </a:lnSpc>
              <a:buClrTx/>
              <a:buNone/>
            </a:pPr>
            <a:r>
              <a:rPr lang="zh-CN" altLang="en-US" sz="2400" b="1" dirty="0" smtClean="0">
                <a:latin typeface="Times New Roman" panose="02020603050405020304" pitchFamily="18" charset="0"/>
                <a:ea typeface="楷体" panose="02010609060101010101" pitchFamily="49" charset="-122"/>
              </a:rPr>
              <a:t>如何计算</a:t>
            </a:r>
            <a:r>
              <a:rPr lang="en-US" altLang="zh-CN" sz="2400" b="1" dirty="0" smtClean="0">
                <a:latin typeface="Times New Roman" panose="02020603050405020304" pitchFamily="18" charset="0"/>
                <a:ea typeface="楷体" panose="02010609060101010101" pitchFamily="49" charset="-122"/>
              </a:rPr>
              <a:t>loss</a:t>
            </a:r>
            <a:r>
              <a:rPr lang="zh-CN" altLang="en-US" sz="2400" b="1" dirty="0" smtClean="0">
                <a:latin typeface="Times New Roman" panose="02020603050405020304" pitchFamily="18" charset="0"/>
                <a:ea typeface="楷体" panose="02010609060101010101" pitchFamily="49" charset="-122"/>
              </a:rPr>
              <a:t>？</a:t>
            </a:r>
            <a:endParaRPr lang="zh-CN" altLang="en-US" sz="2400" b="1" dirty="0" smtClean="0">
              <a:latin typeface="Times New Roman" panose="02020603050405020304" pitchFamily="18" charset="0"/>
              <a:ea typeface="楷体" panose="02010609060101010101" pitchFamily="49" charset="-122"/>
            </a:endParaRPr>
          </a:p>
        </p:txBody>
      </p:sp>
      <p:sp>
        <p:nvSpPr>
          <p:cNvPr id="24" name="文本框 23"/>
          <p:cNvSpPr txBox="1"/>
          <p:nvPr/>
        </p:nvSpPr>
        <p:spPr>
          <a:xfrm>
            <a:off x="358775" y="2239010"/>
            <a:ext cx="3427095" cy="645160"/>
          </a:xfrm>
          <a:prstGeom prst="rect">
            <a:avLst/>
          </a:prstGeom>
          <a:noFill/>
        </p:spPr>
        <p:txBody>
          <a:bodyPr wrap="square" rtlCol="0" anchor="t">
            <a:spAutoFit/>
          </a:bodyPr>
          <a:p>
            <a:r>
              <a:rPr lang="zh-CN" altLang="en-US">
                <a:latin typeface="Cambria Math" charset="0"/>
                <a:ea typeface="楷体" charset="0"/>
                <a:cs typeface="Cambria Math" charset="0"/>
              </a:rPr>
              <a:t>通过</a:t>
            </a:r>
            <a:r>
              <a:rPr lang="zh-CN" altLang="en-US" u="sng">
                <a:latin typeface="Cambria Math" charset="0"/>
                <a:ea typeface="楷体" charset="0"/>
                <a:cs typeface="Cambria Math" charset="0"/>
              </a:rPr>
              <a:t>匈牙利算法</a:t>
            </a:r>
            <a:r>
              <a:rPr lang="zh-CN" altLang="en-US">
                <a:latin typeface="Cambria Math" charset="0"/>
                <a:ea typeface="楷体" charset="0"/>
                <a:cs typeface="Cambria Math" charset="0"/>
              </a:rPr>
              <a:t>得到最佳匹配序列（一种分配算法）</a:t>
            </a:r>
            <a:endParaRPr lang="zh-CN" altLang="en-US">
              <a:latin typeface="Cambria Math" charset="0"/>
              <a:ea typeface="楷体" charset="0"/>
              <a:cs typeface="Cambria Math" charset="0"/>
            </a:endParaRPr>
          </a:p>
        </p:txBody>
      </p:sp>
      <p:pic>
        <p:nvPicPr>
          <p:cNvPr id="26" name="图片 25" descr="截屏2021-10-12 下午9.08.35"/>
          <p:cNvPicPr>
            <a:picLocks noChangeAspect="1"/>
          </p:cNvPicPr>
          <p:nvPr/>
        </p:nvPicPr>
        <p:blipFill>
          <a:blip r:embed="rId1"/>
          <a:stretch>
            <a:fillRect/>
          </a:stretch>
        </p:blipFill>
        <p:spPr>
          <a:xfrm>
            <a:off x="4154805" y="3634105"/>
            <a:ext cx="4591050" cy="2543810"/>
          </a:xfrm>
          <a:prstGeom prst="rect">
            <a:avLst/>
          </a:prstGeom>
        </p:spPr>
      </p:pic>
      <p:pic>
        <p:nvPicPr>
          <p:cNvPr id="2" name="图片 1" descr="截屏2021-10-12 下午9.13.28"/>
          <p:cNvPicPr>
            <a:picLocks noChangeAspect="1"/>
          </p:cNvPicPr>
          <p:nvPr/>
        </p:nvPicPr>
        <p:blipFill>
          <a:blip r:embed="rId2"/>
          <a:stretch>
            <a:fillRect/>
          </a:stretch>
        </p:blipFill>
        <p:spPr>
          <a:xfrm>
            <a:off x="4154805" y="1966595"/>
            <a:ext cx="3949700" cy="1511300"/>
          </a:xfrm>
          <a:prstGeom prst="rect">
            <a:avLst/>
          </a:prstGeom>
        </p:spPr>
      </p:pic>
      <p:sp>
        <p:nvSpPr>
          <p:cNvPr id="4" name="文本框 3"/>
          <p:cNvSpPr txBox="1"/>
          <p:nvPr/>
        </p:nvSpPr>
        <p:spPr>
          <a:xfrm>
            <a:off x="2386330" y="3738245"/>
            <a:ext cx="1399540" cy="368300"/>
          </a:xfrm>
          <a:prstGeom prst="rect">
            <a:avLst/>
          </a:prstGeom>
          <a:noFill/>
        </p:spPr>
        <p:txBody>
          <a:bodyPr wrap="square" rtlCol="0" anchor="t">
            <a:spAutoFit/>
          </a:bodyPr>
          <a:p>
            <a:pPr algn="r"/>
            <a:r>
              <a:rPr lang="zh-CN" altLang="en-US">
                <a:latin typeface="Cambria Math" charset="0"/>
                <a:ea typeface="楷体" charset="0"/>
                <a:cs typeface="Cambria Math" charset="0"/>
              </a:rPr>
              <a:t>计算</a:t>
            </a:r>
            <a:r>
              <a:rPr lang="en-US" altLang="zh-CN">
                <a:latin typeface="Cambria Math" charset="0"/>
                <a:ea typeface="楷体" charset="0"/>
                <a:cs typeface="Cambria Math" charset="0"/>
              </a:rPr>
              <a:t>loss</a:t>
            </a:r>
            <a:r>
              <a:rPr lang="zh-CN" altLang="en-US">
                <a:latin typeface="Cambria Math" charset="0"/>
                <a:ea typeface="楷体" charset="0"/>
                <a:cs typeface="Cambria Math" charset="0"/>
              </a:rPr>
              <a:t>：</a:t>
            </a:r>
            <a:endParaRPr lang="zh-CN" altLang="en-US">
              <a:latin typeface="Cambria Math" charset="0"/>
              <a:ea typeface="楷体" charset="0"/>
              <a:cs typeface="Cambria Math"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en-US" altLang="zh-CN" dirty="0">
                <a:latin typeface="楷体" panose="02010609060101010101" pitchFamily="49" charset="-122"/>
                <a:ea typeface="楷体" panose="02010609060101010101" pitchFamily="49" charset="-122"/>
              </a:rPr>
              <a:t>SPN</a:t>
            </a:r>
            <a:endParaRPr lang="en-US" altLang="zh-CN" dirty="0">
              <a:latin typeface="楷体" panose="02010609060101010101" pitchFamily="49" charset="-122"/>
              <a:ea typeface="楷体" panose="02010609060101010101" pitchFamily="49" charset="-122"/>
            </a:endParaRPr>
          </a:p>
        </p:txBody>
      </p:sp>
      <p:sp>
        <p:nvSpPr>
          <p:cNvPr id="2" name="文本框 1"/>
          <p:cNvSpPr txBox="1"/>
          <p:nvPr/>
        </p:nvSpPr>
        <p:spPr>
          <a:xfrm>
            <a:off x="2959735" y="2988945"/>
            <a:ext cx="309880" cy="368300"/>
          </a:xfrm>
          <a:prstGeom prst="rect">
            <a:avLst/>
          </a:prstGeom>
          <a:noFill/>
        </p:spPr>
        <p:txBody>
          <a:bodyPr wrap="none" rtlCol="0">
            <a:spAutoFit/>
          </a:bodyPr>
          <a:p>
            <a:r>
              <a:rPr lang="zh-CN" altLang="en-US"/>
              <a:t>​​</a:t>
            </a:r>
            <a:endParaRPr lang="zh-CN" altLang="en-US"/>
          </a:p>
        </p:txBody>
      </p:sp>
      <p:sp>
        <p:nvSpPr>
          <p:cNvPr id="6" name="Text Placeholder 4"/>
          <p:cNvSpPr txBox="1"/>
          <p:nvPr/>
        </p:nvSpPr>
        <p:spPr>
          <a:xfrm>
            <a:off x="548005" y="1188085"/>
            <a:ext cx="8047990" cy="616585"/>
          </a:xfrm>
          <a:prstGeom prst="rect">
            <a:avLst/>
          </a:prstGeom>
        </p:spPr>
        <p:txBody>
          <a:bodyPr vert="horz" lIns="91440" tIns="45720" rIns="91440" bIns="45720" rtlCol="0">
            <a:noAutofit/>
          </a:bodyPr>
          <a:lstStyle>
            <a:lvl1pPr marL="257175" indent="-257175" algn="just" defTabSz="342900" rtl="0" eaLnBrk="1" latinLnBrk="0" hangingPunct="1">
              <a:spcBef>
                <a:spcPct val="20000"/>
              </a:spcBef>
              <a:buClr>
                <a:srgbClr val="FF3300"/>
              </a:buClr>
              <a:buFont typeface="Arial" panose="020B0604020202090204"/>
              <a:buChar char="•"/>
              <a:defRPr sz="2100" kern="1200">
                <a:solidFill>
                  <a:schemeClr val="tx1"/>
                </a:solidFill>
                <a:latin typeface="微软雅黑" panose="020B0503020204020204" pitchFamily="34" charset="-122"/>
                <a:ea typeface="微软雅黑" panose="020B0503020204020204" pitchFamily="34" charset="-122"/>
                <a:cs typeface="+mn-cs"/>
              </a:defRPr>
            </a:lvl1pPr>
            <a:lvl2pPr marL="557530" indent="-214630" algn="just" defTabSz="342900" rtl="0" eaLnBrk="1" latinLnBrk="0" hangingPunct="1">
              <a:spcBef>
                <a:spcPct val="20000"/>
              </a:spcBef>
              <a:buClr>
                <a:srgbClr val="0000FF"/>
              </a:buClr>
              <a:buFont typeface="Arial" panose="020B0604020202090204"/>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857250" indent="-171450" algn="just" defTabSz="342900" rtl="0" eaLnBrk="1" latinLnBrk="0" hangingPunct="1">
              <a:spcBef>
                <a:spcPct val="20000"/>
              </a:spcBef>
              <a:buFont typeface="Arial" panose="020B0604020202090204"/>
              <a:buChar char="•"/>
              <a:defRPr sz="1500" kern="1200">
                <a:solidFill>
                  <a:schemeClr val="tx1"/>
                </a:solidFill>
                <a:latin typeface="微软雅黑" panose="020B0503020204020204" pitchFamily="34" charset="-122"/>
                <a:ea typeface="微软雅黑" panose="020B0503020204020204" pitchFamily="34" charset="-122"/>
                <a:cs typeface="+mn-cs"/>
              </a:defRPr>
            </a:lvl3pPr>
            <a:lvl4pPr marL="1200150" indent="-171450" algn="just" defTabSz="342900" rtl="0" eaLnBrk="1" latinLnBrk="0" hangingPunct="1">
              <a:spcBef>
                <a:spcPct val="20000"/>
              </a:spcBef>
              <a:buFont typeface="Arial" panose="020B0604020202090204"/>
              <a:buChar char="–"/>
              <a:defRPr sz="1350" kern="1200">
                <a:solidFill>
                  <a:schemeClr val="tx1"/>
                </a:solidFill>
                <a:latin typeface="微软雅黑" panose="020B0503020204020204" pitchFamily="34" charset="-122"/>
                <a:ea typeface="微软雅黑" panose="020B0503020204020204" pitchFamily="34" charset="-122"/>
                <a:cs typeface="+mn-cs"/>
              </a:defRPr>
            </a:lvl4pPr>
            <a:lvl5pPr marL="1543050" indent="-171450" algn="just" defTabSz="342900" rtl="0" eaLnBrk="1" latinLnBrk="0" hangingPunct="1">
              <a:spcBef>
                <a:spcPct val="20000"/>
              </a:spcBef>
              <a:buFont typeface="Arial" panose="020B0604020202090204"/>
              <a:buChar char="»"/>
              <a:defRPr sz="1350"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9pPr>
          </a:lstStyle>
          <a:p>
            <a:pPr marL="0" indent="0">
              <a:lnSpc>
                <a:spcPct val="150000"/>
              </a:lnSpc>
              <a:buClrTx/>
              <a:buNone/>
            </a:pPr>
            <a:r>
              <a:rPr lang="zh-CN" altLang="en-US" sz="2400" b="1" dirty="0" smtClean="0">
                <a:latin typeface="Times New Roman" panose="02020603050405020304" pitchFamily="18" charset="0"/>
                <a:ea typeface="楷体" panose="02010609060101010101" pitchFamily="49" charset="-122"/>
              </a:rPr>
              <a:t>实验结果：</a:t>
            </a:r>
            <a:endParaRPr lang="zh-CN" altLang="en-US" sz="1800" dirty="0" smtClean="0">
              <a:latin typeface="Times New Roman" panose="02020603050405020304" pitchFamily="18" charset="0"/>
              <a:ea typeface="楷体" panose="02010609060101010101" pitchFamily="49" charset="-122"/>
              <a:sym typeface="+mn-ea"/>
            </a:endParaRPr>
          </a:p>
        </p:txBody>
      </p:sp>
      <p:pic>
        <p:nvPicPr>
          <p:cNvPr id="8" name="图片 7" descr="截屏2021-10-12 下午9.16.42"/>
          <p:cNvPicPr>
            <a:picLocks noChangeAspect="1"/>
          </p:cNvPicPr>
          <p:nvPr/>
        </p:nvPicPr>
        <p:blipFill>
          <a:blip r:embed="rId1"/>
          <a:stretch>
            <a:fillRect/>
          </a:stretch>
        </p:blipFill>
        <p:spPr>
          <a:xfrm>
            <a:off x="250190" y="2084070"/>
            <a:ext cx="4175760" cy="2970530"/>
          </a:xfrm>
          <a:prstGeom prst="rect">
            <a:avLst/>
          </a:prstGeom>
        </p:spPr>
      </p:pic>
      <p:graphicFrame>
        <p:nvGraphicFramePr>
          <p:cNvPr id="14" name="表格 13"/>
          <p:cNvGraphicFramePr/>
          <p:nvPr>
            <p:custDataLst>
              <p:tags r:id="rId2"/>
            </p:custDataLst>
          </p:nvPr>
        </p:nvGraphicFramePr>
        <p:xfrm>
          <a:off x="4425950" y="2645410"/>
          <a:ext cx="4550410" cy="2030730"/>
        </p:xfrm>
        <a:graphic>
          <a:graphicData uri="http://schemas.openxmlformats.org/drawingml/2006/table">
            <a:tbl>
              <a:tblPr firstRow="1" bandRow="1">
                <a:tableStyleId>{5C22544A-7EE6-4342-B048-85BDC9FD1C3A}</a:tableStyleId>
              </a:tblPr>
              <a:tblGrid>
                <a:gridCol w="786765"/>
                <a:gridCol w="658495"/>
                <a:gridCol w="596265"/>
                <a:gridCol w="616585"/>
                <a:gridCol w="638175"/>
                <a:gridCol w="626745"/>
                <a:gridCol w="627380"/>
              </a:tblGrid>
              <a:tr h="448310">
                <a:tc>
                  <a:txBody>
                    <a:bodyPr/>
                    <a:p>
                      <a:pPr indent="0">
                        <a:buNone/>
                      </a:pPr>
                      <a:endParaRPr lang="zh-CN" altLang="en-US" sz="1200" b="0">
                        <a:solidFill>
                          <a:srgbClr val="000000"/>
                        </a:solidFill>
                        <a:highlight>
                          <a:srgbClr val="E7E6E6"/>
                        </a:highlight>
                        <a:latin typeface="Times New Roman Regular" panose="02020603050405020304" charset="0"/>
                        <a:ea typeface="宋体" charset="0"/>
                        <a:cs typeface="Times New Roman Regular" panose="02020603050405020304"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7E6E6"/>
                    </a:solidFill>
                  </a:tcPr>
                </a:tc>
                <a:tc gridSpan="3">
                  <a:txBody>
                    <a:bodyPr/>
                    <a:p>
                      <a:pPr indent="0" algn="ctr">
                        <a:buNone/>
                      </a:pPr>
                      <a:r>
                        <a:rPr lang="en-US" altLang="zh-CN" sz="1200" b="0">
                          <a:solidFill>
                            <a:srgbClr val="000000"/>
                          </a:solidFill>
                          <a:highlight>
                            <a:srgbClr val="E7E6E6"/>
                          </a:highlight>
                          <a:latin typeface="Times New Roman Regular" panose="02020603050405020304" charset="0"/>
                          <a:cs typeface="Times New Roman Regular" panose="02020603050405020304" charset="0"/>
                        </a:rPr>
                        <a:t>NYT</a:t>
                      </a:r>
                      <a:endParaRPr lang="en-US" altLang="zh-CN" sz="1200" b="0">
                        <a:solidFill>
                          <a:srgbClr val="000000"/>
                        </a:solidFill>
                        <a:highlight>
                          <a:srgbClr val="E7E6E6"/>
                        </a:highlight>
                        <a:latin typeface="Times New Roman Regular" panose="02020603050405020304" charset="0"/>
                        <a:ea typeface="宋体" charset="0"/>
                        <a:cs typeface="Times New Roman Regular" panose="02020603050405020304"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7E6E6"/>
                    </a:solid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3">
                  <a:txBody>
                    <a:bodyPr/>
                    <a:p>
                      <a:pPr indent="0" algn="ctr">
                        <a:buNone/>
                      </a:pPr>
                      <a:r>
                        <a:rPr lang="en-US" altLang="zh-CN" sz="1200" b="0">
                          <a:solidFill>
                            <a:srgbClr val="000000"/>
                          </a:solidFill>
                          <a:highlight>
                            <a:srgbClr val="E7E6E6"/>
                          </a:highlight>
                          <a:latin typeface="Times New Roman Regular" panose="02020603050405020304" charset="0"/>
                          <a:cs typeface="Times New Roman Regular" panose="02020603050405020304" charset="0"/>
                        </a:rPr>
                        <a:t>WebNLG</a:t>
                      </a:r>
                      <a:endParaRPr lang="en-US" altLang="zh-CN" sz="1200" b="0">
                        <a:solidFill>
                          <a:srgbClr val="000000"/>
                        </a:solidFill>
                        <a:highlight>
                          <a:srgbClr val="E7E6E6"/>
                        </a:highlight>
                        <a:latin typeface="Times New Roman Regular" panose="02020603050405020304" charset="0"/>
                        <a:ea typeface="宋体" charset="0"/>
                        <a:cs typeface="Times New Roman Regular" panose="02020603050405020304"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7E6E6"/>
                    </a:solid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r>
              <a:tr h="384175">
                <a:tc>
                  <a:txBody>
                    <a:bodyPr/>
                    <a:p>
                      <a:pPr indent="0" algn="ctr">
                        <a:buNone/>
                      </a:pPr>
                      <a:r>
                        <a:rPr lang="en-US" altLang="zh-CN" sz="1200" b="0">
                          <a:solidFill>
                            <a:srgbClr val="000000"/>
                          </a:solidFill>
                          <a:highlight>
                            <a:srgbClr val="E7E6E6"/>
                          </a:highlight>
                          <a:latin typeface="Times New Roman Regular" panose="02020603050405020304" charset="0"/>
                          <a:cs typeface="Times New Roman Regular" panose="02020603050405020304" charset="0"/>
                        </a:rPr>
                        <a:t>model</a:t>
                      </a:r>
                      <a:endParaRPr lang="en-US" altLang="zh-CN" sz="1200" b="0">
                        <a:solidFill>
                          <a:srgbClr val="000000"/>
                        </a:solidFill>
                        <a:highlight>
                          <a:srgbClr val="E7E6E6"/>
                        </a:highlight>
                        <a:latin typeface="Times New Roman Regular" panose="02020603050405020304" charset="0"/>
                        <a:ea typeface="宋体" charset="0"/>
                        <a:cs typeface="Times New Roman Regular" panose="02020603050405020304"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7E6E6"/>
                    </a:solidFill>
                  </a:tcPr>
                </a:tc>
                <a:tc>
                  <a:txBody>
                    <a:bodyPr/>
                    <a:p>
                      <a:pPr indent="0" algn="ctr">
                        <a:buNone/>
                      </a:pPr>
                      <a:r>
                        <a:rPr lang="en-US" altLang="zh-CN" sz="1200" b="0">
                          <a:solidFill>
                            <a:srgbClr val="000000"/>
                          </a:solidFill>
                          <a:highlight>
                            <a:srgbClr val="E7E6E6"/>
                          </a:highlight>
                          <a:latin typeface="Times New Roman Regular" panose="02020603050405020304" charset="0"/>
                          <a:cs typeface="Times New Roman Regular" panose="02020603050405020304" charset="0"/>
                        </a:rPr>
                        <a:t>P</a:t>
                      </a:r>
                      <a:endParaRPr lang="en-US" altLang="zh-CN" sz="1200" b="0">
                        <a:solidFill>
                          <a:srgbClr val="000000"/>
                        </a:solidFill>
                        <a:highlight>
                          <a:srgbClr val="E7E6E6"/>
                        </a:highlight>
                        <a:latin typeface="Times New Roman Regular" panose="02020603050405020304" charset="0"/>
                        <a:ea typeface="宋体" charset="0"/>
                        <a:cs typeface="Times New Roman Regular" panose="02020603050405020304"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7E6E6"/>
                    </a:solidFill>
                  </a:tcPr>
                </a:tc>
                <a:tc>
                  <a:txBody>
                    <a:bodyPr/>
                    <a:p>
                      <a:pPr indent="0" algn="ctr">
                        <a:buNone/>
                      </a:pPr>
                      <a:r>
                        <a:rPr lang="en-US" altLang="zh-CN" sz="1200" b="0">
                          <a:solidFill>
                            <a:srgbClr val="000000"/>
                          </a:solidFill>
                          <a:highlight>
                            <a:srgbClr val="E7E6E6"/>
                          </a:highlight>
                          <a:latin typeface="Times New Roman Regular" panose="02020603050405020304" charset="0"/>
                          <a:cs typeface="Times New Roman Regular" panose="02020603050405020304" charset="0"/>
                        </a:rPr>
                        <a:t>R</a:t>
                      </a:r>
                      <a:endParaRPr lang="en-US" altLang="zh-CN" sz="1200" b="0">
                        <a:solidFill>
                          <a:srgbClr val="000000"/>
                        </a:solidFill>
                        <a:highlight>
                          <a:srgbClr val="E7E6E6"/>
                        </a:highlight>
                        <a:latin typeface="Times New Roman Regular" panose="02020603050405020304" charset="0"/>
                        <a:ea typeface="宋体" charset="0"/>
                        <a:cs typeface="Times New Roman Regular" panose="02020603050405020304"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7E6E6"/>
                    </a:solidFill>
                  </a:tcPr>
                </a:tc>
                <a:tc>
                  <a:txBody>
                    <a:bodyPr/>
                    <a:p>
                      <a:pPr indent="0" algn="ctr">
                        <a:buNone/>
                      </a:pPr>
                      <a:r>
                        <a:rPr lang="en-US" altLang="zh-CN" sz="1200" b="0">
                          <a:solidFill>
                            <a:srgbClr val="000000"/>
                          </a:solidFill>
                          <a:highlight>
                            <a:srgbClr val="E7E6E6"/>
                          </a:highlight>
                          <a:latin typeface="Times New Roman Regular" panose="02020603050405020304" charset="0"/>
                          <a:cs typeface="Times New Roman Regular" panose="02020603050405020304" charset="0"/>
                        </a:rPr>
                        <a:t>F1</a:t>
                      </a:r>
                      <a:endParaRPr lang="en-US" altLang="zh-CN" sz="1200" b="0">
                        <a:solidFill>
                          <a:srgbClr val="000000"/>
                        </a:solidFill>
                        <a:highlight>
                          <a:srgbClr val="E7E6E6"/>
                        </a:highlight>
                        <a:latin typeface="Times New Roman Regular" panose="02020603050405020304" charset="0"/>
                        <a:ea typeface="宋体" charset="0"/>
                        <a:cs typeface="Times New Roman Regular" panose="02020603050405020304"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7E6E6"/>
                    </a:solidFill>
                  </a:tcPr>
                </a:tc>
                <a:tc>
                  <a:txBody>
                    <a:bodyPr/>
                    <a:p>
                      <a:pPr indent="0" algn="ctr">
                        <a:buNone/>
                      </a:pPr>
                      <a:r>
                        <a:rPr lang="en-US" altLang="zh-CN" sz="1200" b="0">
                          <a:solidFill>
                            <a:srgbClr val="000000"/>
                          </a:solidFill>
                          <a:highlight>
                            <a:srgbClr val="E7E6E6"/>
                          </a:highlight>
                          <a:latin typeface="Times New Roman Regular" panose="02020603050405020304" charset="0"/>
                          <a:cs typeface="Times New Roman Regular" panose="02020603050405020304" charset="0"/>
                        </a:rPr>
                        <a:t>P</a:t>
                      </a:r>
                      <a:endParaRPr lang="en-US" altLang="zh-CN" sz="1200" b="0">
                        <a:solidFill>
                          <a:srgbClr val="000000"/>
                        </a:solidFill>
                        <a:highlight>
                          <a:srgbClr val="E7E6E6"/>
                        </a:highlight>
                        <a:latin typeface="Times New Roman Regular" panose="02020603050405020304" charset="0"/>
                        <a:ea typeface="宋体" charset="0"/>
                        <a:cs typeface="Times New Roman Regular" panose="02020603050405020304"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7E6E6"/>
                    </a:solidFill>
                  </a:tcPr>
                </a:tc>
                <a:tc>
                  <a:txBody>
                    <a:bodyPr/>
                    <a:p>
                      <a:pPr indent="0" algn="ctr">
                        <a:buNone/>
                      </a:pPr>
                      <a:r>
                        <a:rPr lang="en-US" altLang="zh-CN" sz="1200" b="0">
                          <a:solidFill>
                            <a:srgbClr val="000000"/>
                          </a:solidFill>
                          <a:highlight>
                            <a:srgbClr val="E7E6E6"/>
                          </a:highlight>
                          <a:latin typeface="Times New Roman Regular" panose="02020603050405020304" charset="0"/>
                          <a:cs typeface="Times New Roman Regular" panose="02020603050405020304" charset="0"/>
                        </a:rPr>
                        <a:t>R</a:t>
                      </a:r>
                      <a:endParaRPr lang="en-US" altLang="zh-CN" sz="1200" b="0">
                        <a:solidFill>
                          <a:srgbClr val="000000"/>
                        </a:solidFill>
                        <a:highlight>
                          <a:srgbClr val="E7E6E6"/>
                        </a:highlight>
                        <a:latin typeface="Times New Roman Regular" panose="02020603050405020304" charset="0"/>
                        <a:ea typeface="宋体" charset="0"/>
                        <a:cs typeface="Times New Roman Regular" panose="02020603050405020304"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7E6E6"/>
                    </a:solidFill>
                  </a:tcPr>
                </a:tc>
                <a:tc>
                  <a:txBody>
                    <a:bodyPr/>
                    <a:p>
                      <a:pPr indent="0" algn="ctr">
                        <a:buNone/>
                      </a:pPr>
                      <a:r>
                        <a:rPr lang="en-US" altLang="zh-CN" sz="1200" b="0">
                          <a:solidFill>
                            <a:srgbClr val="000000"/>
                          </a:solidFill>
                          <a:highlight>
                            <a:srgbClr val="E7E6E6"/>
                          </a:highlight>
                          <a:latin typeface="Times New Roman Regular" panose="02020603050405020304" charset="0"/>
                          <a:cs typeface="Times New Roman Regular" panose="02020603050405020304" charset="0"/>
                        </a:rPr>
                        <a:t>F1</a:t>
                      </a:r>
                      <a:endParaRPr lang="en-US" altLang="zh-CN" sz="1200" b="0">
                        <a:solidFill>
                          <a:srgbClr val="000000"/>
                        </a:solidFill>
                        <a:highlight>
                          <a:srgbClr val="E7E6E6"/>
                        </a:highlight>
                        <a:latin typeface="Times New Roman Regular" panose="02020603050405020304" charset="0"/>
                        <a:ea typeface="宋体" charset="0"/>
                        <a:cs typeface="Times New Roman Regular" panose="02020603050405020304"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7E6E6"/>
                    </a:solidFill>
                  </a:tcPr>
                </a:tc>
              </a:tr>
              <a:tr h="398780">
                <a:tc>
                  <a:txBody>
                    <a:bodyPr/>
                    <a:p>
                      <a:pPr indent="0" algn="ctr">
                        <a:buNone/>
                      </a:pPr>
                      <a:r>
                        <a:rPr lang="en-US" altLang="zh-CN" sz="1200" b="0">
                          <a:solidFill>
                            <a:srgbClr val="000000"/>
                          </a:solidFill>
                          <a:latin typeface="Times New Roman Regular" panose="02020603050405020304" charset="0"/>
                          <a:cs typeface="Times New Roman Regular" panose="02020603050405020304" charset="0"/>
                        </a:rPr>
                        <a:t>CasRel</a:t>
                      </a:r>
                      <a:endParaRPr lang="en-US" altLang="zh-CN" sz="1200" b="0">
                        <a:solidFill>
                          <a:srgbClr val="000000"/>
                        </a:solidFill>
                        <a:latin typeface="Times New Roman Regular" panose="02020603050405020304" charset="0"/>
                        <a:ea typeface="宋体" charset="0"/>
                        <a:cs typeface="Times New Roman Regular" panose="02020603050405020304"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200" b="0">
                          <a:solidFill>
                            <a:srgbClr val="000000"/>
                          </a:solidFill>
                          <a:latin typeface="Times New Roman Regular" panose="02020603050405020304" charset="0"/>
                          <a:cs typeface="Times New Roman Regular" panose="02020603050405020304" charset="0"/>
                        </a:rPr>
                        <a:t>89.7</a:t>
                      </a:r>
                      <a:endParaRPr lang="en-US" altLang="zh-CN" sz="1200" b="0">
                        <a:solidFill>
                          <a:srgbClr val="000000"/>
                        </a:solidFill>
                        <a:latin typeface="Times New Roman Regular" panose="02020603050405020304" charset="0"/>
                        <a:ea typeface="宋体" charset="0"/>
                        <a:cs typeface="Times New Roman Regular" panose="02020603050405020304"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200" b="0">
                          <a:solidFill>
                            <a:srgbClr val="000000"/>
                          </a:solidFill>
                          <a:latin typeface="Times New Roman Regular" panose="02020603050405020304" charset="0"/>
                          <a:cs typeface="Times New Roman Regular" panose="02020603050405020304" charset="0"/>
                        </a:rPr>
                        <a:t>89.5</a:t>
                      </a:r>
                      <a:endParaRPr lang="en-US" altLang="zh-CN" sz="1200" b="0">
                        <a:solidFill>
                          <a:srgbClr val="000000"/>
                        </a:solidFill>
                        <a:latin typeface="Times New Roman Regular" panose="02020603050405020304" charset="0"/>
                        <a:ea typeface="宋体" charset="0"/>
                        <a:cs typeface="Times New Roman Regular" panose="02020603050405020304"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200" b="0">
                          <a:solidFill>
                            <a:srgbClr val="000000"/>
                          </a:solidFill>
                          <a:latin typeface="Times New Roman Regular" panose="02020603050405020304" charset="0"/>
                          <a:cs typeface="Times New Roman Regular" panose="02020603050405020304" charset="0"/>
                        </a:rPr>
                        <a:t>89.6</a:t>
                      </a:r>
                      <a:endParaRPr lang="en-US" altLang="zh-CN" sz="1200" b="0">
                        <a:solidFill>
                          <a:srgbClr val="000000"/>
                        </a:solidFill>
                        <a:latin typeface="Times New Roman Regular" panose="02020603050405020304" charset="0"/>
                        <a:ea typeface="宋体" charset="0"/>
                        <a:cs typeface="Times New Roman Regular" panose="02020603050405020304"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200" b="0">
                          <a:solidFill>
                            <a:srgbClr val="000000"/>
                          </a:solidFill>
                          <a:highlight>
                            <a:srgbClr val="FFFF00"/>
                          </a:highlight>
                          <a:latin typeface="Times New Roman Regular" panose="02020603050405020304" charset="0"/>
                          <a:cs typeface="Times New Roman Regular" panose="02020603050405020304" charset="0"/>
                        </a:rPr>
                        <a:t>93.4</a:t>
                      </a:r>
                      <a:endParaRPr lang="en-US" altLang="zh-CN" sz="1200" b="0">
                        <a:solidFill>
                          <a:srgbClr val="000000"/>
                        </a:solidFill>
                        <a:highlight>
                          <a:srgbClr val="FFFF00"/>
                        </a:highlight>
                        <a:latin typeface="Times New Roman Regular" panose="02020603050405020304" charset="0"/>
                        <a:ea typeface="宋体" charset="0"/>
                        <a:cs typeface="Times New Roman Regular" panose="02020603050405020304"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200" b="0">
                          <a:solidFill>
                            <a:srgbClr val="000000"/>
                          </a:solidFill>
                          <a:latin typeface="Times New Roman Regular" panose="02020603050405020304" charset="0"/>
                          <a:cs typeface="Times New Roman Regular" panose="02020603050405020304" charset="0"/>
                        </a:rPr>
                        <a:t>90.1</a:t>
                      </a:r>
                      <a:endParaRPr lang="en-US" altLang="zh-CN" sz="1200" b="0">
                        <a:solidFill>
                          <a:srgbClr val="000000"/>
                        </a:solidFill>
                        <a:latin typeface="Times New Roman Regular" panose="02020603050405020304" charset="0"/>
                        <a:ea typeface="宋体" charset="0"/>
                        <a:cs typeface="Times New Roman Regular" panose="02020603050405020304"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200" b="0">
                          <a:solidFill>
                            <a:srgbClr val="000000"/>
                          </a:solidFill>
                          <a:latin typeface="Times New Roman Regular" panose="02020603050405020304" charset="0"/>
                          <a:cs typeface="Times New Roman Regular" panose="02020603050405020304" charset="0"/>
                        </a:rPr>
                        <a:t>91.8</a:t>
                      </a:r>
                      <a:endParaRPr lang="en-US" altLang="zh-CN" sz="1200" b="0">
                        <a:solidFill>
                          <a:srgbClr val="000000"/>
                        </a:solidFill>
                        <a:latin typeface="Times New Roman Regular" panose="02020603050405020304" charset="0"/>
                        <a:ea typeface="宋体" charset="0"/>
                        <a:cs typeface="Times New Roman Regular" panose="02020603050405020304"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400050">
                <a:tc>
                  <a:txBody>
                    <a:bodyPr/>
                    <a:p>
                      <a:pPr indent="0" algn="ctr">
                        <a:buNone/>
                      </a:pPr>
                      <a:r>
                        <a:rPr lang="en-US" altLang="zh-CN" sz="1200" b="0">
                          <a:solidFill>
                            <a:srgbClr val="000000"/>
                          </a:solidFill>
                          <a:latin typeface="Times New Roman Regular" panose="02020603050405020304" charset="0"/>
                          <a:cs typeface="Times New Roman Regular" panose="02020603050405020304" charset="0"/>
                        </a:rPr>
                        <a:t>TpLinker</a:t>
                      </a:r>
                      <a:endParaRPr lang="en-US" altLang="zh-CN" sz="1200" b="0">
                        <a:solidFill>
                          <a:srgbClr val="000000"/>
                        </a:solidFill>
                        <a:latin typeface="Times New Roman Regular" panose="02020603050405020304" charset="0"/>
                        <a:ea typeface="宋体" charset="0"/>
                        <a:cs typeface="Times New Roman Regular" panose="02020603050405020304"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200" b="0">
                          <a:solidFill>
                            <a:srgbClr val="000000"/>
                          </a:solidFill>
                          <a:latin typeface="Times New Roman Regular" panose="02020603050405020304" charset="0"/>
                          <a:cs typeface="Times New Roman Regular" panose="02020603050405020304" charset="0"/>
                        </a:rPr>
                        <a:t>91.3</a:t>
                      </a:r>
                      <a:endParaRPr lang="en-US" altLang="zh-CN" sz="1200" b="0">
                        <a:solidFill>
                          <a:srgbClr val="000000"/>
                        </a:solidFill>
                        <a:latin typeface="Times New Roman Regular" panose="02020603050405020304" charset="0"/>
                        <a:ea typeface="宋体" charset="0"/>
                        <a:cs typeface="Times New Roman Regular" panose="02020603050405020304"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200" b="0">
                          <a:solidFill>
                            <a:srgbClr val="000000"/>
                          </a:solidFill>
                          <a:highlight>
                            <a:srgbClr val="FFFF00"/>
                          </a:highlight>
                          <a:latin typeface="Times New Roman Regular" panose="02020603050405020304" charset="0"/>
                          <a:cs typeface="Times New Roman Regular" panose="02020603050405020304" charset="0"/>
                        </a:rPr>
                        <a:t>92.5</a:t>
                      </a:r>
                      <a:endParaRPr lang="en-US" altLang="zh-CN" sz="1200" b="0">
                        <a:solidFill>
                          <a:srgbClr val="000000"/>
                        </a:solidFill>
                        <a:highlight>
                          <a:srgbClr val="FFFF00"/>
                        </a:highlight>
                        <a:latin typeface="Times New Roman Regular" panose="02020603050405020304" charset="0"/>
                        <a:ea typeface="宋体" charset="0"/>
                        <a:cs typeface="Times New Roman Regular" panose="02020603050405020304"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200" b="0">
                          <a:solidFill>
                            <a:srgbClr val="000000"/>
                          </a:solidFill>
                          <a:latin typeface="Times New Roman Regular" panose="02020603050405020304" charset="0"/>
                          <a:cs typeface="Times New Roman Regular" panose="02020603050405020304" charset="0"/>
                        </a:rPr>
                        <a:t>91.9</a:t>
                      </a:r>
                      <a:endParaRPr lang="en-US" altLang="zh-CN" sz="1200" b="0">
                        <a:solidFill>
                          <a:srgbClr val="000000"/>
                        </a:solidFill>
                        <a:latin typeface="Times New Roman Regular" panose="02020603050405020304" charset="0"/>
                        <a:ea typeface="宋体" charset="0"/>
                        <a:cs typeface="Times New Roman Regular" panose="02020603050405020304"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200" b="0">
                          <a:solidFill>
                            <a:srgbClr val="000000"/>
                          </a:solidFill>
                          <a:latin typeface="Times New Roman Regular" panose="02020603050405020304" charset="0"/>
                          <a:cs typeface="Times New Roman Regular" panose="02020603050405020304" charset="0"/>
                        </a:rPr>
                        <a:t>91.8</a:t>
                      </a:r>
                      <a:endParaRPr lang="en-US" altLang="zh-CN" sz="1200" b="0">
                        <a:solidFill>
                          <a:srgbClr val="000000"/>
                        </a:solidFill>
                        <a:latin typeface="Times New Roman Regular" panose="02020603050405020304" charset="0"/>
                        <a:ea typeface="宋体" charset="0"/>
                        <a:cs typeface="Times New Roman Regular" panose="02020603050405020304"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200" b="0">
                          <a:solidFill>
                            <a:srgbClr val="000000"/>
                          </a:solidFill>
                          <a:latin typeface="Times New Roman Regular" panose="02020603050405020304" charset="0"/>
                          <a:cs typeface="Times New Roman Regular" panose="02020603050405020304" charset="0"/>
                        </a:rPr>
                        <a:t>92</a:t>
                      </a:r>
                      <a:endParaRPr lang="en-US" altLang="zh-CN" sz="1200" b="0">
                        <a:solidFill>
                          <a:srgbClr val="000000"/>
                        </a:solidFill>
                        <a:latin typeface="Times New Roman Regular" panose="02020603050405020304" charset="0"/>
                        <a:ea typeface="宋体" charset="0"/>
                        <a:cs typeface="Times New Roman Regular" panose="02020603050405020304"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200" b="0">
                          <a:solidFill>
                            <a:srgbClr val="000000"/>
                          </a:solidFill>
                          <a:latin typeface="Times New Roman Regular" panose="02020603050405020304" charset="0"/>
                          <a:cs typeface="Times New Roman Regular" panose="02020603050405020304" charset="0"/>
                        </a:rPr>
                        <a:t>91.9</a:t>
                      </a:r>
                      <a:endParaRPr lang="en-US" altLang="zh-CN" sz="1200" b="0">
                        <a:solidFill>
                          <a:srgbClr val="000000"/>
                        </a:solidFill>
                        <a:latin typeface="Times New Roman Regular" panose="02020603050405020304" charset="0"/>
                        <a:ea typeface="宋体" charset="0"/>
                        <a:cs typeface="Times New Roman Regular" panose="02020603050405020304"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99415">
                <a:tc>
                  <a:txBody>
                    <a:bodyPr/>
                    <a:p>
                      <a:pPr indent="0" algn="ctr">
                        <a:buNone/>
                      </a:pPr>
                      <a:r>
                        <a:rPr lang="en-US" altLang="zh-CN" sz="1200" b="0">
                          <a:solidFill>
                            <a:srgbClr val="000000"/>
                          </a:solidFill>
                          <a:latin typeface="Times New Roman Regular" panose="02020603050405020304" charset="0"/>
                          <a:cs typeface="Times New Roman Regular" panose="02020603050405020304" charset="0"/>
                        </a:rPr>
                        <a:t>SPN</a:t>
                      </a:r>
                      <a:endParaRPr lang="en-US" altLang="zh-CN" sz="1200" b="0">
                        <a:solidFill>
                          <a:srgbClr val="000000"/>
                        </a:solidFill>
                        <a:latin typeface="Times New Roman Regular" panose="02020603050405020304" charset="0"/>
                        <a:ea typeface="宋体" charset="0"/>
                        <a:cs typeface="Times New Roman Regular" panose="02020603050405020304"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200" b="0">
                          <a:solidFill>
                            <a:srgbClr val="000000"/>
                          </a:solidFill>
                          <a:highlight>
                            <a:srgbClr val="FFFF00"/>
                          </a:highlight>
                          <a:latin typeface="Times New Roman Regular" panose="02020603050405020304" charset="0"/>
                          <a:cs typeface="Times New Roman Regular" panose="02020603050405020304" charset="0"/>
                        </a:rPr>
                        <a:t>93.3</a:t>
                      </a:r>
                      <a:endParaRPr lang="en-US" altLang="zh-CN" sz="1200" b="0">
                        <a:solidFill>
                          <a:srgbClr val="000000"/>
                        </a:solidFill>
                        <a:highlight>
                          <a:srgbClr val="FFFF00"/>
                        </a:highlight>
                        <a:latin typeface="Times New Roman Regular" panose="02020603050405020304" charset="0"/>
                        <a:ea typeface="宋体" charset="0"/>
                        <a:cs typeface="Times New Roman Regular" panose="02020603050405020304"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200" b="0">
                          <a:solidFill>
                            <a:srgbClr val="000000"/>
                          </a:solidFill>
                          <a:latin typeface="Times New Roman Regular" panose="02020603050405020304" charset="0"/>
                          <a:cs typeface="Times New Roman Regular" panose="02020603050405020304" charset="0"/>
                        </a:rPr>
                        <a:t>91.7</a:t>
                      </a:r>
                      <a:endParaRPr lang="en-US" altLang="zh-CN" sz="1200" b="0">
                        <a:solidFill>
                          <a:srgbClr val="000000"/>
                        </a:solidFill>
                        <a:latin typeface="Times New Roman Regular" panose="02020603050405020304" charset="0"/>
                        <a:ea typeface="宋体" charset="0"/>
                        <a:cs typeface="Times New Roman Regular" panose="02020603050405020304"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200" b="0">
                          <a:solidFill>
                            <a:srgbClr val="000000"/>
                          </a:solidFill>
                          <a:highlight>
                            <a:srgbClr val="FFFF00"/>
                          </a:highlight>
                          <a:latin typeface="Times New Roman Regular" panose="02020603050405020304" charset="0"/>
                          <a:cs typeface="Times New Roman Regular" panose="02020603050405020304" charset="0"/>
                        </a:rPr>
                        <a:t>92.5</a:t>
                      </a:r>
                      <a:endParaRPr lang="en-US" altLang="zh-CN" sz="1200" b="0">
                        <a:solidFill>
                          <a:srgbClr val="000000"/>
                        </a:solidFill>
                        <a:highlight>
                          <a:srgbClr val="FFFF00"/>
                        </a:highlight>
                        <a:latin typeface="Times New Roman Regular" panose="02020603050405020304" charset="0"/>
                        <a:ea typeface="宋体" charset="0"/>
                        <a:cs typeface="Times New Roman Regular" panose="02020603050405020304"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200" b="0">
                          <a:solidFill>
                            <a:srgbClr val="000000"/>
                          </a:solidFill>
                          <a:latin typeface="Times New Roman Regular" panose="02020603050405020304" charset="0"/>
                          <a:cs typeface="Times New Roman Regular" panose="02020603050405020304" charset="0"/>
                        </a:rPr>
                        <a:t>93.1</a:t>
                      </a:r>
                      <a:endParaRPr lang="en-US" altLang="zh-CN" sz="1200" b="0">
                        <a:solidFill>
                          <a:srgbClr val="000000"/>
                        </a:solidFill>
                        <a:latin typeface="Times New Roman Regular" panose="02020603050405020304" charset="0"/>
                        <a:ea typeface="宋体" charset="0"/>
                        <a:cs typeface="Times New Roman Regular" panose="02020603050405020304"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200" b="0">
                          <a:solidFill>
                            <a:srgbClr val="000000"/>
                          </a:solidFill>
                          <a:highlight>
                            <a:srgbClr val="FFFF00"/>
                          </a:highlight>
                          <a:latin typeface="Times New Roman Regular" panose="02020603050405020304" charset="0"/>
                          <a:cs typeface="Times New Roman Regular" panose="02020603050405020304" charset="0"/>
                        </a:rPr>
                        <a:t>93.6</a:t>
                      </a:r>
                      <a:endParaRPr lang="en-US" altLang="zh-CN" sz="1200" b="0">
                        <a:solidFill>
                          <a:srgbClr val="000000"/>
                        </a:solidFill>
                        <a:highlight>
                          <a:srgbClr val="FFFF00"/>
                        </a:highlight>
                        <a:latin typeface="Times New Roman Regular" panose="02020603050405020304" charset="0"/>
                        <a:ea typeface="宋体" charset="0"/>
                        <a:cs typeface="Times New Roman Regular" panose="02020603050405020304"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200" b="0">
                          <a:solidFill>
                            <a:srgbClr val="000000"/>
                          </a:solidFill>
                          <a:highlight>
                            <a:srgbClr val="FFFF00"/>
                          </a:highlight>
                          <a:latin typeface="Times New Roman Regular" panose="02020603050405020304" charset="0"/>
                          <a:cs typeface="Times New Roman Regular" panose="02020603050405020304" charset="0"/>
                        </a:rPr>
                        <a:t>93.4</a:t>
                      </a:r>
                      <a:endParaRPr lang="en-US" altLang="zh-CN" sz="1200" b="0">
                        <a:solidFill>
                          <a:srgbClr val="000000"/>
                        </a:solidFill>
                        <a:highlight>
                          <a:srgbClr val="FFFF00"/>
                        </a:highlight>
                        <a:latin typeface="Times New Roman Regular" panose="02020603050405020304" charset="0"/>
                        <a:ea typeface="宋体" charset="0"/>
                        <a:cs typeface="Times New Roman Regular" panose="02020603050405020304"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pic>
        <p:nvPicPr>
          <p:cNvPr id="5" name="图片 4" descr="截屏2021-10-13 上午11.09.45"/>
          <p:cNvPicPr>
            <a:picLocks noChangeAspect="1"/>
          </p:cNvPicPr>
          <p:nvPr/>
        </p:nvPicPr>
        <p:blipFill>
          <a:blip r:embed="rId3"/>
          <a:stretch>
            <a:fillRect/>
          </a:stretch>
        </p:blipFill>
        <p:spPr>
          <a:xfrm>
            <a:off x="45085" y="5516880"/>
            <a:ext cx="9053830" cy="50927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73480" y="1864995"/>
            <a:ext cx="6603365" cy="3527425"/>
          </a:xfrm>
        </p:spPr>
        <p:txBody>
          <a:bodyPr anchor="ctr">
            <a:normAutofit/>
          </a:bodyPr>
          <a:lstStyle/>
          <a:p>
            <a:pPr marL="0" indent="0" algn="ctr">
              <a:buNone/>
            </a:pPr>
            <a:r>
              <a:rPr lang="en-US" altLang="zh-CN" sz="4050" b="1" dirty="0">
                <a:ln w="0"/>
                <a:solidFill>
                  <a:srgbClr val="C0504D"/>
                </a:solidFill>
                <a:effectLst>
                  <a:outerShdw blurRad="38100" dist="19050" dir="2700000" algn="tl" rotWithShape="0">
                    <a:schemeClr val="dk1">
                      <a:alpha val="40000"/>
                    </a:schemeClr>
                  </a:outerShdw>
                </a:effectLst>
                <a:latin typeface="楷体" panose="02010609060101010101" pitchFamily="49" charset="-122"/>
              </a:rPr>
              <a:t>END</a:t>
            </a:r>
            <a:endParaRPr lang="en-US" altLang="zh-CN" sz="4050" b="1" dirty="0">
              <a:ln w="0"/>
              <a:solidFill>
                <a:srgbClr val="C0504D"/>
              </a:solidFill>
              <a:effectLst>
                <a:outerShdw blurRad="38100" dist="19050" dir="2700000" algn="tl" rotWithShape="0">
                  <a:schemeClr val="dk1">
                    <a:alpha val="40000"/>
                  </a:schemeClr>
                </a:outerShdw>
              </a:effectLst>
              <a:latin typeface="楷体" panose="02010609060101010101" pitchFamily="49" charset="-122"/>
            </a:endParaRPr>
          </a:p>
          <a:p>
            <a:pPr marL="0" indent="0" algn="ctr">
              <a:buNone/>
            </a:pPr>
            <a:r>
              <a:rPr lang="en-US" altLang="zh-CN" sz="4050" b="1" dirty="0">
                <a:ln w="0"/>
                <a:solidFill>
                  <a:srgbClr val="C0504D"/>
                </a:solidFill>
                <a:effectLst>
                  <a:outerShdw blurRad="38100" dist="19050" dir="2700000" algn="tl" rotWithShape="0">
                    <a:schemeClr val="dk1">
                      <a:alpha val="40000"/>
                    </a:schemeClr>
                  </a:outerShdw>
                </a:effectLst>
                <a:latin typeface="楷体" panose="02010609060101010101" pitchFamily="49" charset="-122"/>
              </a:rPr>
              <a:t>     THANKS</a:t>
            </a:r>
            <a:r>
              <a:rPr lang="zh-CN" altLang="en-US" sz="4050" b="1" dirty="0">
                <a:ln w="0"/>
                <a:solidFill>
                  <a:srgbClr val="C0504D"/>
                </a:solidFill>
                <a:effectLst>
                  <a:outerShdw blurRad="38100" dist="19050" dir="2700000" algn="tl" rotWithShape="0">
                    <a:schemeClr val="dk1">
                      <a:alpha val="40000"/>
                    </a:schemeClr>
                  </a:outerShdw>
                </a:effectLst>
                <a:latin typeface="楷体" panose="02010609060101010101" pitchFamily="49" charset="-122"/>
              </a:rPr>
              <a:t>！</a:t>
            </a:r>
            <a:endParaRPr lang="zh-CN" altLang="en-US" sz="4050" b="1" dirty="0">
              <a:ln w="0"/>
              <a:solidFill>
                <a:srgbClr val="C0504D"/>
              </a:solidFill>
              <a:effectLst>
                <a:outerShdw blurRad="38100" dist="19050" dir="2700000" algn="tl" rotWithShape="0">
                  <a:schemeClr val="dk1">
                    <a:alpha val="40000"/>
                  </a:schemeClr>
                </a:outerShdw>
              </a:effectLst>
              <a:latin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0" advTm="1246"/>
    </mc:Choice>
    <mc:Fallback>
      <p:transition advTm="1246"/>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latin typeface="楷体" panose="02010609060101010101" pitchFamily="49" charset="-122"/>
                <a:ea typeface="楷体" panose="02010609060101010101" pitchFamily="49" charset="-122"/>
              </a:rPr>
              <a:t>引用</a:t>
            </a:r>
            <a:endParaRPr lang="zh-CN" altLang="en-US" dirty="0">
              <a:latin typeface="楷体" panose="02010609060101010101" pitchFamily="49" charset="-122"/>
              <a:ea typeface="楷体" panose="02010609060101010101" pitchFamily="49" charset="-122"/>
            </a:endParaRPr>
          </a:p>
        </p:txBody>
      </p:sp>
      <p:sp>
        <p:nvSpPr>
          <p:cNvPr id="2" name="文本框 1"/>
          <p:cNvSpPr txBox="1"/>
          <p:nvPr/>
        </p:nvSpPr>
        <p:spPr>
          <a:xfrm>
            <a:off x="2959735" y="2988945"/>
            <a:ext cx="309880" cy="368300"/>
          </a:xfrm>
          <a:prstGeom prst="rect">
            <a:avLst/>
          </a:prstGeom>
          <a:noFill/>
        </p:spPr>
        <p:txBody>
          <a:bodyPr wrap="none" rtlCol="0">
            <a:spAutoFit/>
          </a:bodyPr>
          <a:p>
            <a:r>
              <a:rPr lang="zh-CN" altLang="en-US"/>
              <a:t>​​</a:t>
            </a:r>
            <a:endParaRPr lang="zh-CN" altLang="en-US"/>
          </a:p>
        </p:txBody>
      </p:sp>
      <p:sp>
        <p:nvSpPr>
          <p:cNvPr id="6" name="Text Placeholder 4"/>
          <p:cNvSpPr txBox="1"/>
          <p:nvPr/>
        </p:nvSpPr>
        <p:spPr>
          <a:xfrm>
            <a:off x="548005" y="1188085"/>
            <a:ext cx="8047990" cy="2945765"/>
          </a:xfrm>
          <a:prstGeom prst="rect">
            <a:avLst/>
          </a:prstGeom>
        </p:spPr>
        <p:txBody>
          <a:bodyPr vert="horz" lIns="91440" tIns="45720" rIns="91440" bIns="45720" rtlCol="0">
            <a:noAutofit/>
          </a:bodyPr>
          <a:lstStyle>
            <a:lvl1pPr marL="257175" indent="-257175" algn="just" defTabSz="342900" rtl="0" eaLnBrk="1" latinLnBrk="0" hangingPunct="1">
              <a:spcBef>
                <a:spcPct val="20000"/>
              </a:spcBef>
              <a:buClr>
                <a:srgbClr val="FF3300"/>
              </a:buClr>
              <a:buFont typeface="Arial" panose="020B0604020202090204"/>
              <a:buChar char="•"/>
              <a:defRPr sz="2100" kern="1200">
                <a:solidFill>
                  <a:schemeClr val="tx1"/>
                </a:solidFill>
                <a:latin typeface="微软雅黑" panose="020B0503020204020204" pitchFamily="34" charset="-122"/>
                <a:ea typeface="微软雅黑" panose="020B0503020204020204" pitchFamily="34" charset="-122"/>
                <a:cs typeface="+mn-cs"/>
              </a:defRPr>
            </a:lvl1pPr>
            <a:lvl2pPr marL="557530" indent="-214630" algn="just" defTabSz="342900" rtl="0" eaLnBrk="1" latinLnBrk="0" hangingPunct="1">
              <a:spcBef>
                <a:spcPct val="20000"/>
              </a:spcBef>
              <a:buClr>
                <a:srgbClr val="0000FF"/>
              </a:buClr>
              <a:buFont typeface="Arial" panose="020B0604020202090204"/>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857250" indent="-171450" algn="just" defTabSz="342900" rtl="0" eaLnBrk="1" latinLnBrk="0" hangingPunct="1">
              <a:spcBef>
                <a:spcPct val="20000"/>
              </a:spcBef>
              <a:buFont typeface="Arial" panose="020B0604020202090204"/>
              <a:buChar char="•"/>
              <a:defRPr sz="1500" kern="1200">
                <a:solidFill>
                  <a:schemeClr val="tx1"/>
                </a:solidFill>
                <a:latin typeface="微软雅黑" panose="020B0503020204020204" pitchFamily="34" charset="-122"/>
                <a:ea typeface="微软雅黑" panose="020B0503020204020204" pitchFamily="34" charset="-122"/>
                <a:cs typeface="+mn-cs"/>
              </a:defRPr>
            </a:lvl3pPr>
            <a:lvl4pPr marL="1200150" indent="-171450" algn="just" defTabSz="342900" rtl="0" eaLnBrk="1" latinLnBrk="0" hangingPunct="1">
              <a:spcBef>
                <a:spcPct val="20000"/>
              </a:spcBef>
              <a:buFont typeface="Arial" panose="020B0604020202090204"/>
              <a:buChar char="–"/>
              <a:defRPr sz="1350" kern="1200">
                <a:solidFill>
                  <a:schemeClr val="tx1"/>
                </a:solidFill>
                <a:latin typeface="微软雅黑" panose="020B0503020204020204" pitchFamily="34" charset="-122"/>
                <a:ea typeface="微软雅黑" panose="020B0503020204020204" pitchFamily="34" charset="-122"/>
                <a:cs typeface="+mn-cs"/>
              </a:defRPr>
            </a:lvl4pPr>
            <a:lvl5pPr marL="1543050" indent="-171450" algn="just" defTabSz="342900" rtl="0" eaLnBrk="1" latinLnBrk="0" hangingPunct="1">
              <a:spcBef>
                <a:spcPct val="20000"/>
              </a:spcBef>
              <a:buFont typeface="Arial" panose="020B0604020202090204"/>
              <a:buChar char="»"/>
              <a:defRPr sz="1350"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9pPr>
          </a:lstStyle>
          <a:p>
            <a:pPr marL="342900" indent="-342900">
              <a:lnSpc>
                <a:spcPct val="150000"/>
              </a:lnSpc>
              <a:buClrTx/>
              <a:buAutoNum type="arabicPeriod"/>
            </a:pPr>
            <a:r>
              <a:rPr lang="zh-CN" altLang="en-US" sz="1400" dirty="0" smtClean="0">
                <a:latin typeface="Times New Roman" panose="02020603050405020304" pitchFamily="18" charset="0"/>
                <a:ea typeface="楷体" panose="02010609060101010101" pitchFamily="49" charset="-122"/>
                <a:sym typeface="+mn-ea"/>
              </a:rPr>
              <a:t>Wei Z, Su J, Wang Y, et al. A Novel Cascade Binary Tagging Framework for Relational Triple Extraction[C]//Proceedings of the 58th Annual Meeting of the Association for Computational Linguistics. 2020: 1476-1488.</a:t>
            </a:r>
            <a:endParaRPr lang="zh-CN" altLang="en-US" sz="1400" dirty="0" smtClean="0">
              <a:latin typeface="Times New Roman" panose="02020603050405020304" pitchFamily="18" charset="0"/>
              <a:ea typeface="楷体" panose="02010609060101010101" pitchFamily="49" charset="-122"/>
              <a:sym typeface="+mn-ea"/>
            </a:endParaRPr>
          </a:p>
          <a:p>
            <a:pPr marL="342900" indent="-342900">
              <a:lnSpc>
                <a:spcPct val="150000"/>
              </a:lnSpc>
              <a:buClrTx/>
              <a:buAutoNum type="arabicPeriod"/>
            </a:pPr>
            <a:r>
              <a:rPr lang="zh-CN" altLang="en-US" sz="1400" dirty="0" smtClean="0">
                <a:latin typeface="Times New Roman" panose="02020603050405020304" pitchFamily="18" charset="0"/>
                <a:ea typeface="楷体" panose="02010609060101010101" pitchFamily="49" charset="-122"/>
                <a:sym typeface="+mn-ea"/>
              </a:rPr>
              <a:t>Wang Y, Yu B, Zhang Y, et al. TPLinker: Single-stage Joint Extraction of Entities and Relations Through Token Pair Linking[C]//Proceedings of the 28th International Conference on Computational Linguistics. 2020: 1572-1582.</a:t>
            </a:r>
            <a:endParaRPr lang="zh-CN" altLang="en-US" sz="1400" dirty="0" smtClean="0">
              <a:latin typeface="Times New Roman" panose="02020603050405020304" pitchFamily="18" charset="0"/>
              <a:ea typeface="楷体" panose="02010609060101010101" pitchFamily="49" charset="-122"/>
              <a:sym typeface="+mn-ea"/>
            </a:endParaRPr>
          </a:p>
          <a:p>
            <a:pPr marL="342900" indent="-342900">
              <a:lnSpc>
                <a:spcPct val="150000"/>
              </a:lnSpc>
              <a:buClrTx/>
              <a:buAutoNum type="arabicPeriod"/>
            </a:pPr>
            <a:r>
              <a:rPr lang="en-US" altLang="zh-CN" sz="1400" dirty="0" smtClean="0">
                <a:latin typeface="Times New Roman" panose="02020603050405020304" pitchFamily="18" charset="0"/>
                <a:ea typeface="楷体" panose="02010609060101010101" pitchFamily="49" charset="-122"/>
                <a:sym typeface="+mn-ea"/>
              </a:rPr>
              <a:t>Sui D, Chen Y, Liu K, et al. Joint entity and relation extraction with set prediction networks[J]. arXiv preprint arXiv:2011.01675, 2020.</a:t>
            </a:r>
            <a:endParaRPr lang="en-US" altLang="zh-CN" sz="1400" dirty="0" smtClean="0">
              <a:latin typeface="Times New Roman" panose="02020603050405020304" pitchFamily="18" charset="0"/>
              <a:ea typeface="楷体" panose="02010609060101010101" pitchFamily="49" charset="-122"/>
              <a:sym typeface="+mn-ea"/>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en-US" altLang="zh-CN" dirty="0">
                <a:latin typeface="楷体" panose="02010609060101010101" pitchFamily="49" charset="-122"/>
                <a:ea typeface="楷体" panose="02010609060101010101" pitchFamily="49" charset="-122"/>
              </a:rPr>
              <a:t>Other</a:t>
            </a:r>
            <a:endParaRPr lang="en-US" altLang="zh-CN" dirty="0">
              <a:latin typeface="楷体" panose="02010609060101010101" pitchFamily="49" charset="-122"/>
              <a:ea typeface="楷体" panose="02010609060101010101" pitchFamily="49" charset="-122"/>
            </a:endParaRPr>
          </a:p>
        </p:txBody>
      </p:sp>
      <p:sp>
        <p:nvSpPr>
          <p:cNvPr id="24" name="文本框 23"/>
          <p:cNvSpPr txBox="1"/>
          <p:nvPr/>
        </p:nvSpPr>
        <p:spPr>
          <a:xfrm>
            <a:off x="554355" y="1609090"/>
            <a:ext cx="4497705" cy="2030095"/>
          </a:xfrm>
          <a:prstGeom prst="rect">
            <a:avLst/>
          </a:prstGeom>
          <a:noFill/>
        </p:spPr>
        <p:txBody>
          <a:bodyPr wrap="square" rtlCol="0" anchor="t">
            <a:spAutoFit/>
          </a:bodyPr>
          <a:p>
            <a:r>
              <a:rPr lang="zh-CN" altLang="en-US">
                <a:latin typeface="Cambria Math" charset="0"/>
                <a:ea typeface="楷体" charset="0"/>
                <a:cs typeface="Cambria Math" charset="0"/>
              </a:rPr>
              <a:t>byte pair encoding  字节对编码</a:t>
            </a:r>
            <a:endParaRPr lang="zh-CN" altLang="en-US">
              <a:latin typeface="Cambria Math" charset="0"/>
              <a:ea typeface="楷体" charset="0"/>
              <a:cs typeface="Cambria Math" charset="0"/>
            </a:endParaRPr>
          </a:p>
          <a:p>
            <a:endParaRPr lang="zh-CN" altLang="en-US">
              <a:latin typeface="Cambria Math" charset="0"/>
              <a:ea typeface="楷体" charset="0"/>
              <a:cs typeface="Cambria Math" charset="0"/>
            </a:endParaRPr>
          </a:p>
          <a:p>
            <a:r>
              <a:rPr lang="zh-CN" altLang="en-US">
                <a:latin typeface="Cambria Math" charset="0"/>
                <a:ea typeface="楷体" charset="0"/>
                <a:cs typeface="Cambria Math" charset="0"/>
              </a:rPr>
              <a:t>主要目的是为了数据压缩，算法描述为：</a:t>
            </a:r>
            <a:endParaRPr lang="zh-CN" altLang="en-US">
              <a:latin typeface="Cambria Math" charset="0"/>
              <a:ea typeface="楷体" charset="0"/>
              <a:cs typeface="Cambria Math" charset="0"/>
            </a:endParaRPr>
          </a:p>
          <a:p>
            <a:endParaRPr lang="zh-CN" altLang="en-US">
              <a:latin typeface="Cambria Math" charset="0"/>
              <a:ea typeface="楷体" charset="0"/>
              <a:cs typeface="Cambria Math" charset="0"/>
            </a:endParaRPr>
          </a:p>
          <a:p>
            <a:r>
              <a:rPr lang="zh-CN" altLang="en-US">
                <a:latin typeface="Cambria Math" charset="0"/>
                <a:ea typeface="楷体" charset="0"/>
                <a:cs typeface="Cambria Math" charset="0"/>
              </a:rPr>
              <a:t>字符串里频率最常见的一对字符被一个没有在这个字符中出现的字符代替的层层迭代过程。</a:t>
            </a:r>
            <a:endParaRPr lang="zh-CN" altLang="en-US">
              <a:latin typeface="Cambria Math" charset="0"/>
              <a:ea typeface="楷体" charset="0"/>
              <a:cs typeface="Cambria Math"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dirty="0">
                <a:latin typeface="楷体" panose="02010609060101010101" pitchFamily="49" charset="-122"/>
                <a:ea typeface="楷体" panose="02010609060101010101" pitchFamily="49" charset="-122"/>
              </a:rPr>
              <a:t>任务</a:t>
            </a:r>
            <a:r>
              <a:rPr dirty="0">
                <a:latin typeface="楷体" panose="02010609060101010101" pitchFamily="49" charset="-122"/>
                <a:ea typeface="楷体" panose="02010609060101010101" pitchFamily="49" charset="-122"/>
              </a:rPr>
              <a:t>介绍</a:t>
            </a:r>
            <a:endParaRPr dirty="0">
              <a:latin typeface="楷体" panose="02010609060101010101" pitchFamily="49" charset="-122"/>
              <a:ea typeface="楷体" panose="02010609060101010101" pitchFamily="49" charset="-122"/>
            </a:endParaRPr>
          </a:p>
        </p:txBody>
      </p:sp>
      <p:sp>
        <p:nvSpPr>
          <p:cNvPr id="6" name="Text Placeholder 4"/>
          <p:cNvSpPr txBox="1"/>
          <p:nvPr/>
        </p:nvSpPr>
        <p:spPr>
          <a:xfrm>
            <a:off x="358775" y="1137285"/>
            <a:ext cx="8029575" cy="4973320"/>
          </a:xfrm>
          <a:prstGeom prst="rect">
            <a:avLst/>
          </a:prstGeom>
        </p:spPr>
        <p:txBody>
          <a:bodyPr vert="horz" lIns="91440" tIns="45720" rIns="91440" bIns="45720" rtlCol="0">
            <a:noAutofit/>
          </a:bodyPr>
          <a:lstStyle>
            <a:lvl1pPr marL="257175" indent="-257175" algn="just" defTabSz="342900" rtl="0" eaLnBrk="1" latinLnBrk="0" hangingPunct="1">
              <a:spcBef>
                <a:spcPct val="20000"/>
              </a:spcBef>
              <a:buClr>
                <a:srgbClr val="FF3300"/>
              </a:buClr>
              <a:buFont typeface="Arial" panose="020B0604020202090204"/>
              <a:buChar char="•"/>
              <a:defRPr sz="2100" kern="1200">
                <a:solidFill>
                  <a:schemeClr val="tx1"/>
                </a:solidFill>
                <a:latin typeface="微软雅黑" panose="020B0503020204020204" pitchFamily="34" charset="-122"/>
                <a:ea typeface="微软雅黑" panose="020B0503020204020204" pitchFamily="34" charset="-122"/>
                <a:cs typeface="+mn-cs"/>
              </a:defRPr>
            </a:lvl1pPr>
            <a:lvl2pPr marL="557530" indent="-214630" algn="just" defTabSz="342900" rtl="0" eaLnBrk="1" latinLnBrk="0" hangingPunct="1">
              <a:spcBef>
                <a:spcPct val="20000"/>
              </a:spcBef>
              <a:buClr>
                <a:srgbClr val="0000FF"/>
              </a:buClr>
              <a:buFont typeface="Arial" panose="020B0604020202090204"/>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857250" indent="-171450" algn="just" defTabSz="342900" rtl="0" eaLnBrk="1" latinLnBrk="0" hangingPunct="1">
              <a:spcBef>
                <a:spcPct val="20000"/>
              </a:spcBef>
              <a:buFont typeface="Arial" panose="020B0604020202090204"/>
              <a:buChar char="•"/>
              <a:defRPr sz="1500" kern="1200">
                <a:solidFill>
                  <a:schemeClr val="tx1"/>
                </a:solidFill>
                <a:latin typeface="微软雅黑" panose="020B0503020204020204" pitchFamily="34" charset="-122"/>
                <a:ea typeface="微软雅黑" panose="020B0503020204020204" pitchFamily="34" charset="-122"/>
                <a:cs typeface="+mn-cs"/>
              </a:defRPr>
            </a:lvl3pPr>
            <a:lvl4pPr marL="1200150" indent="-171450" algn="just" defTabSz="342900" rtl="0" eaLnBrk="1" latinLnBrk="0" hangingPunct="1">
              <a:spcBef>
                <a:spcPct val="20000"/>
              </a:spcBef>
              <a:buFont typeface="Arial" panose="020B0604020202090204"/>
              <a:buChar char="–"/>
              <a:defRPr sz="1350" kern="1200">
                <a:solidFill>
                  <a:schemeClr val="tx1"/>
                </a:solidFill>
                <a:latin typeface="微软雅黑" panose="020B0503020204020204" pitchFamily="34" charset="-122"/>
                <a:ea typeface="微软雅黑" panose="020B0503020204020204" pitchFamily="34" charset="-122"/>
                <a:cs typeface="+mn-cs"/>
              </a:defRPr>
            </a:lvl4pPr>
            <a:lvl5pPr marL="1543050" indent="-171450" algn="just" defTabSz="342900" rtl="0" eaLnBrk="1" latinLnBrk="0" hangingPunct="1">
              <a:spcBef>
                <a:spcPct val="20000"/>
              </a:spcBef>
              <a:buFont typeface="Arial" panose="020B0604020202090204"/>
              <a:buChar char="»"/>
              <a:defRPr sz="1350"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9pPr>
          </a:lstStyle>
          <a:p>
            <a:pPr marL="0" indent="0">
              <a:lnSpc>
                <a:spcPct val="150000"/>
              </a:lnSpc>
              <a:buNone/>
            </a:pPr>
            <a:r>
              <a:rPr lang="zh-CN" altLang="en-US" sz="2800" b="1" dirty="0">
                <a:latin typeface="楷体" panose="02010609060101010101" pitchFamily="49" charset="-122"/>
                <a:ea typeface="楷体" panose="02010609060101010101" pitchFamily="49" charset="-122"/>
              </a:rPr>
              <a:t>任务目标</a:t>
            </a:r>
            <a:endParaRPr lang="zh-CN" altLang="en-US" sz="2000" dirty="0">
              <a:latin typeface="楷体" panose="02010609060101010101" pitchFamily="49" charset="-122"/>
              <a:ea typeface="楷体" panose="02010609060101010101" pitchFamily="49" charset="-122"/>
            </a:endParaRPr>
          </a:p>
          <a:p>
            <a:pPr marL="0" indent="0">
              <a:lnSpc>
                <a:spcPct val="150000"/>
              </a:lnSpc>
              <a:buNone/>
            </a:pPr>
            <a:r>
              <a:rPr lang="zh-CN" altLang="en-US" sz="2000" dirty="0">
                <a:latin typeface="楷体" panose="02010609060101010101" pitchFamily="49" charset="-122"/>
                <a:ea typeface="楷体" panose="02010609060101010101" pitchFamily="49" charset="-122"/>
              </a:rPr>
              <a:t>实体关系抽取（Entity and Relation Extraction，ERE）也称为三元组抽取，即从一段文本中抽取出所有符合预先定义Schema的三元组：</a:t>
            </a:r>
            <a:r>
              <a:rPr lang="en-US" altLang="zh-CN" sz="2000" dirty="0">
                <a:latin typeface="楷体" panose="02010609060101010101" pitchFamily="49" charset="-122"/>
                <a:ea typeface="楷体" panose="02010609060101010101" pitchFamily="49" charset="-122"/>
              </a:rPr>
              <a:t>(subject, relation, object)</a:t>
            </a:r>
            <a:r>
              <a:rPr lang="zh-CN" altLang="en-US" sz="2000" dirty="0">
                <a:latin typeface="楷体" panose="02010609060101010101" pitchFamily="49" charset="-122"/>
                <a:ea typeface="楷体" panose="02010609060101010101" pitchFamily="49" charset="-122"/>
              </a:rPr>
              <a:t>。</a:t>
            </a:r>
            <a:endParaRPr lang="zh-CN" altLang="en-US" sz="2000" dirty="0">
              <a:latin typeface="楷体" panose="02010609060101010101" pitchFamily="49" charset="-122"/>
              <a:ea typeface="楷体" panose="02010609060101010101" pitchFamily="49" charset="-122"/>
            </a:endParaRPr>
          </a:p>
          <a:p>
            <a:pPr marL="0" indent="0">
              <a:lnSpc>
                <a:spcPct val="150000"/>
              </a:lnSpc>
              <a:buNone/>
            </a:pPr>
            <a:r>
              <a:rPr lang="zh-CN" altLang="en-US" sz="2800" b="1" dirty="0">
                <a:latin typeface="楷体" panose="02010609060101010101" pitchFamily="49" charset="-122"/>
                <a:ea typeface="楷体" panose="02010609060101010101" pitchFamily="49" charset="-122"/>
              </a:rPr>
              <a:t>数据样例</a:t>
            </a:r>
            <a:endParaRPr lang="zh-CN" altLang="en-US" sz="2800" b="1" dirty="0">
              <a:latin typeface="楷体" panose="02010609060101010101" pitchFamily="49" charset="-122"/>
              <a:ea typeface="楷体" panose="02010609060101010101" pitchFamily="49" charset="-122"/>
            </a:endParaRPr>
          </a:p>
          <a:p>
            <a:pPr marL="0" indent="0">
              <a:lnSpc>
                <a:spcPct val="150000"/>
              </a:lnSpc>
              <a:buNone/>
            </a:pPr>
            <a:r>
              <a:rPr lang="zh-CN" altLang="en-US" sz="1800" dirty="0">
                <a:latin typeface="楷体" panose="02010609060101010101" pitchFamily="49" charset="-122"/>
                <a:ea typeface="楷体" panose="02010609060101010101" pitchFamily="49" charset="-122"/>
              </a:rPr>
              <a:t>"text":"《</a:t>
            </a:r>
            <a:r>
              <a:rPr lang="zh-CN" altLang="en-US" sz="1800" b="1" dirty="0">
                <a:latin typeface="楷体" panose="02010609060101010101" pitchFamily="49" charset="-122"/>
                <a:ea typeface="楷体" panose="02010609060101010101" pitchFamily="49" charset="-122"/>
              </a:rPr>
              <a:t>战狼</a:t>
            </a:r>
            <a:r>
              <a:rPr lang="zh-CN" altLang="en-US" sz="1800" dirty="0">
                <a:latin typeface="楷体" panose="02010609060101010101" pitchFamily="49" charset="-122"/>
                <a:ea typeface="楷体" panose="02010609060101010101" pitchFamily="49" charset="-122"/>
              </a:rPr>
              <a:t>》的导演和主演</a:t>
            </a:r>
            <a:r>
              <a:rPr lang="zh-CN" altLang="en-US" sz="1800" b="1" dirty="0">
                <a:latin typeface="楷体" panose="02010609060101010101" pitchFamily="49" charset="-122"/>
                <a:ea typeface="楷体" panose="02010609060101010101" pitchFamily="49" charset="-122"/>
              </a:rPr>
              <a:t>吴京</a:t>
            </a:r>
            <a:r>
              <a:rPr lang="zh-CN" altLang="en-US" sz="1800" dirty="0">
                <a:latin typeface="楷体" panose="02010609060101010101" pitchFamily="49" charset="-122"/>
                <a:ea typeface="楷体" panose="02010609060101010101" pitchFamily="49" charset="-122"/>
              </a:rPr>
              <a:t>生于</a:t>
            </a:r>
            <a:r>
              <a:rPr lang="zh-CN" altLang="en-US" sz="1800" b="1" dirty="0">
                <a:latin typeface="楷体" panose="02010609060101010101" pitchFamily="49" charset="-122"/>
                <a:ea typeface="楷体" panose="02010609060101010101" pitchFamily="49" charset="-122"/>
              </a:rPr>
              <a:t>1974年</a:t>
            </a:r>
            <a:r>
              <a:rPr lang="zh-CN" altLang="en-US" sz="1800" dirty="0">
                <a:latin typeface="楷体" panose="02010609060101010101" pitchFamily="49" charset="-122"/>
                <a:ea typeface="楷体" panose="02010609060101010101" pitchFamily="49" charset="-122"/>
              </a:rPr>
              <a:t>。",</a:t>
            </a:r>
            <a:endParaRPr lang="zh-CN" altLang="en-US" sz="1800" dirty="0">
              <a:latin typeface="楷体" panose="02010609060101010101" pitchFamily="49" charset="-122"/>
              <a:ea typeface="楷体" panose="02010609060101010101" pitchFamily="49" charset="-122"/>
            </a:endParaRPr>
          </a:p>
          <a:p>
            <a:pPr marL="0" indent="0">
              <a:lnSpc>
                <a:spcPct val="150000"/>
              </a:lnSpc>
              <a:buNone/>
            </a:pPr>
            <a:r>
              <a:rPr lang="zh-CN" altLang="en-US" sz="1800" dirty="0">
                <a:latin typeface="楷体" panose="02010609060101010101" pitchFamily="49" charset="-122"/>
                <a:ea typeface="楷体" panose="02010609060101010101" pitchFamily="49" charset="-122"/>
              </a:rPr>
              <a:t>"spo_list":[("战狼", 主演, "吴京"), </a:t>
            </a:r>
            <a:endParaRPr lang="zh-CN" altLang="en-US" sz="1800" dirty="0">
              <a:latin typeface="楷体" panose="02010609060101010101" pitchFamily="49" charset="-122"/>
              <a:ea typeface="楷体" panose="02010609060101010101" pitchFamily="49" charset="-122"/>
            </a:endParaRPr>
          </a:p>
          <a:p>
            <a:pPr marL="0" indent="0">
              <a:lnSpc>
                <a:spcPct val="150000"/>
              </a:lnSpc>
              <a:buNone/>
            </a:pPr>
            <a:r>
              <a:rPr lang="zh-CN" altLang="en-US" sz="1800" dirty="0">
                <a:latin typeface="楷体" panose="02010609060101010101" pitchFamily="49" charset="-122"/>
                <a:ea typeface="楷体" panose="02010609060101010101" pitchFamily="49" charset="-122"/>
              </a:rPr>
              <a:t> </a:t>
            </a:r>
            <a:r>
              <a:rPr lang="en-US" altLang="zh-CN" sz="1800" dirty="0">
                <a:latin typeface="楷体" panose="02010609060101010101" pitchFamily="49" charset="-122"/>
                <a:ea typeface="楷体" panose="02010609060101010101" pitchFamily="49" charset="-122"/>
              </a:rPr>
              <a:t>			</a:t>
            </a:r>
            <a:r>
              <a:rPr lang="zh-CN" altLang="en-US" sz="1800" dirty="0">
                <a:latin typeface="楷体" panose="02010609060101010101" pitchFamily="49" charset="-122"/>
                <a:ea typeface="楷体" panose="02010609060101010101" pitchFamily="49" charset="-122"/>
              </a:rPr>
              <a:t>("战狼", 导演, "吴京"),  </a:t>
            </a:r>
            <a:endParaRPr lang="zh-CN" altLang="en-US" sz="1800" dirty="0">
              <a:latin typeface="楷体" panose="02010609060101010101" pitchFamily="49" charset="-122"/>
              <a:ea typeface="楷体" panose="02010609060101010101" pitchFamily="49" charset="-122"/>
            </a:endParaRPr>
          </a:p>
          <a:p>
            <a:pPr marL="0" indent="0">
              <a:lnSpc>
                <a:spcPct val="150000"/>
              </a:lnSpc>
              <a:buNone/>
            </a:pPr>
            <a:r>
              <a:rPr lang="en-US" altLang="zh-CN" sz="1800" dirty="0">
                <a:latin typeface="楷体" panose="02010609060101010101" pitchFamily="49" charset="-122"/>
                <a:ea typeface="楷体" panose="02010609060101010101" pitchFamily="49" charset="-122"/>
              </a:rPr>
              <a:t>			</a:t>
            </a:r>
            <a:r>
              <a:rPr lang="zh-CN" altLang="en-US" sz="1800" dirty="0">
                <a:latin typeface="楷体" panose="02010609060101010101" pitchFamily="49" charset="-122"/>
                <a:ea typeface="楷体" panose="02010609060101010101" pitchFamily="49" charset="-122"/>
              </a:rPr>
              <a:t>("吴京", 出生日期, "1974年")]</a:t>
            </a:r>
            <a:endParaRPr lang="zh-CN" altLang="en-US" sz="2000" b="1" dirty="0">
              <a:latin typeface="楷体" panose="02010609060101010101" pitchFamily="49" charset="-122"/>
              <a:ea typeface="楷体" panose="02010609060101010101" pitchFamily="49" charset="-122"/>
            </a:endParaRPr>
          </a:p>
          <a:p>
            <a:pPr marL="0" indent="0">
              <a:lnSpc>
                <a:spcPct val="150000"/>
              </a:lnSpc>
              <a:buNone/>
            </a:pPr>
            <a:endParaRPr lang="zh-CN" altLang="en-US" sz="2800" b="1" dirty="0">
              <a:latin typeface="楷体" panose="02010609060101010101" pitchFamily="49" charset="-122"/>
              <a:ea typeface="楷体" panose="02010609060101010101" pitchFamily="49" charset="-122"/>
            </a:endParaRPr>
          </a:p>
          <a:p>
            <a:pPr marL="0" indent="0">
              <a:lnSpc>
                <a:spcPct val="150000"/>
              </a:lnSpc>
              <a:buNone/>
            </a:pPr>
            <a:endParaRPr lang="zh-CN" altLang="en-US" sz="2000" dirty="0">
              <a:latin typeface="楷体" panose="02010609060101010101" pitchFamily="49" charset="-122"/>
              <a:ea typeface="楷体" panose="02010609060101010101" pitchFamily="49" charset="-122"/>
            </a:endParaRPr>
          </a:p>
          <a:p>
            <a:pPr marL="0" indent="0">
              <a:lnSpc>
                <a:spcPct val="150000"/>
              </a:lnSpc>
              <a:buNone/>
            </a:pPr>
            <a:endParaRPr lang="zh-CN" altLang="en-US" sz="2000" dirty="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dirty="0">
                <a:latin typeface="楷体" panose="02010609060101010101" pitchFamily="49" charset="-122"/>
                <a:ea typeface="楷体" panose="02010609060101010101" pitchFamily="49" charset="-122"/>
              </a:rPr>
              <a:t>实体关系抽取</a:t>
            </a:r>
            <a:r>
              <a:rPr lang="zh-CN" dirty="0">
                <a:latin typeface="楷体" panose="02010609060101010101" pitchFamily="49" charset="-122"/>
                <a:ea typeface="楷体" panose="02010609060101010101" pitchFamily="49" charset="-122"/>
              </a:rPr>
              <a:t>任务</a:t>
            </a:r>
            <a:r>
              <a:rPr dirty="0">
                <a:latin typeface="楷体" panose="02010609060101010101" pitchFamily="49" charset="-122"/>
                <a:ea typeface="楷体" panose="02010609060101010101" pitchFamily="49" charset="-122"/>
              </a:rPr>
              <a:t>介绍</a:t>
            </a:r>
            <a:endParaRPr dirty="0">
              <a:latin typeface="楷体" panose="02010609060101010101" pitchFamily="49" charset="-122"/>
              <a:ea typeface="楷体" panose="02010609060101010101" pitchFamily="49" charset="-122"/>
            </a:endParaRPr>
          </a:p>
        </p:txBody>
      </p:sp>
      <p:sp>
        <p:nvSpPr>
          <p:cNvPr id="6" name="Text Placeholder 4"/>
          <p:cNvSpPr txBox="1"/>
          <p:nvPr/>
        </p:nvSpPr>
        <p:spPr>
          <a:xfrm>
            <a:off x="358775" y="1180465"/>
            <a:ext cx="4311650" cy="1652905"/>
          </a:xfrm>
          <a:prstGeom prst="rect">
            <a:avLst/>
          </a:prstGeom>
        </p:spPr>
        <p:txBody>
          <a:bodyPr vert="horz" lIns="91440" tIns="45720" rIns="91440" bIns="45720" rtlCol="0">
            <a:noAutofit/>
          </a:bodyPr>
          <a:lstStyle>
            <a:lvl1pPr marL="257175" indent="-257175" algn="just" defTabSz="342900" rtl="0" eaLnBrk="1" latinLnBrk="0" hangingPunct="1">
              <a:spcBef>
                <a:spcPct val="20000"/>
              </a:spcBef>
              <a:buClr>
                <a:srgbClr val="FF3300"/>
              </a:buClr>
              <a:buFont typeface="Arial" panose="020B0604020202090204"/>
              <a:buChar char="•"/>
              <a:defRPr sz="2100" kern="1200">
                <a:solidFill>
                  <a:schemeClr val="tx1"/>
                </a:solidFill>
                <a:latin typeface="微软雅黑" panose="020B0503020204020204" pitchFamily="34" charset="-122"/>
                <a:ea typeface="微软雅黑" panose="020B0503020204020204" pitchFamily="34" charset="-122"/>
                <a:cs typeface="+mn-cs"/>
              </a:defRPr>
            </a:lvl1pPr>
            <a:lvl2pPr marL="557530" indent="-214630" algn="just" defTabSz="342900" rtl="0" eaLnBrk="1" latinLnBrk="0" hangingPunct="1">
              <a:spcBef>
                <a:spcPct val="20000"/>
              </a:spcBef>
              <a:buClr>
                <a:srgbClr val="0000FF"/>
              </a:buClr>
              <a:buFont typeface="Arial" panose="020B0604020202090204"/>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857250" indent="-171450" algn="just" defTabSz="342900" rtl="0" eaLnBrk="1" latinLnBrk="0" hangingPunct="1">
              <a:spcBef>
                <a:spcPct val="20000"/>
              </a:spcBef>
              <a:buFont typeface="Arial" panose="020B0604020202090204"/>
              <a:buChar char="•"/>
              <a:defRPr sz="1500" kern="1200">
                <a:solidFill>
                  <a:schemeClr val="tx1"/>
                </a:solidFill>
                <a:latin typeface="微软雅黑" panose="020B0503020204020204" pitchFamily="34" charset="-122"/>
                <a:ea typeface="微软雅黑" panose="020B0503020204020204" pitchFamily="34" charset="-122"/>
                <a:cs typeface="+mn-cs"/>
              </a:defRPr>
            </a:lvl3pPr>
            <a:lvl4pPr marL="1200150" indent="-171450" algn="just" defTabSz="342900" rtl="0" eaLnBrk="1" latinLnBrk="0" hangingPunct="1">
              <a:spcBef>
                <a:spcPct val="20000"/>
              </a:spcBef>
              <a:buFont typeface="Arial" panose="020B0604020202090204"/>
              <a:buChar char="–"/>
              <a:defRPr sz="1350" kern="1200">
                <a:solidFill>
                  <a:schemeClr val="tx1"/>
                </a:solidFill>
                <a:latin typeface="微软雅黑" panose="020B0503020204020204" pitchFamily="34" charset="-122"/>
                <a:ea typeface="微软雅黑" panose="020B0503020204020204" pitchFamily="34" charset="-122"/>
                <a:cs typeface="+mn-cs"/>
              </a:defRPr>
            </a:lvl4pPr>
            <a:lvl5pPr marL="1543050" indent="-171450" algn="just" defTabSz="342900" rtl="0" eaLnBrk="1" latinLnBrk="0" hangingPunct="1">
              <a:spcBef>
                <a:spcPct val="20000"/>
              </a:spcBef>
              <a:buFont typeface="Arial" panose="020B0604020202090204"/>
              <a:buChar char="»"/>
              <a:defRPr sz="1350"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9pPr>
          </a:lstStyle>
          <a:p>
            <a:pPr marL="0" indent="0">
              <a:lnSpc>
                <a:spcPct val="150000"/>
              </a:lnSpc>
              <a:buNone/>
            </a:pPr>
            <a:r>
              <a:rPr lang="zh-CN" altLang="en-US" sz="2400" b="1" dirty="0">
                <a:latin typeface="楷体" panose="02010609060101010101" pitchFamily="49" charset="-122"/>
                <a:ea typeface="楷体" panose="02010609060101010101" pitchFamily="49" charset="-122"/>
              </a:rPr>
              <a:t>难点：</a:t>
            </a:r>
            <a:r>
              <a:rPr lang="en-US" altLang="zh-CN" sz="2400" b="1" dirty="0">
                <a:latin typeface="楷体" panose="02010609060101010101" pitchFamily="49" charset="-122"/>
                <a:ea typeface="楷体" panose="02010609060101010101" pitchFamily="49" charset="-122"/>
              </a:rPr>
              <a:t>三元组重叠问题</a:t>
            </a:r>
            <a:endParaRPr lang="en-US" altLang="zh-CN" sz="2800" b="1" dirty="0">
              <a:latin typeface="楷体" panose="02010609060101010101" pitchFamily="49" charset="-122"/>
              <a:ea typeface="楷体" panose="02010609060101010101" pitchFamily="49" charset="-122"/>
            </a:endParaRPr>
          </a:p>
          <a:p>
            <a:pPr marL="0" indent="0">
              <a:lnSpc>
                <a:spcPct val="150000"/>
              </a:lnSpc>
              <a:buNone/>
            </a:pPr>
            <a:r>
              <a:rPr lang="zh-CN" altLang="en-US" sz="1800" b="1" dirty="0">
                <a:latin typeface="楷体" panose="02010609060101010101" pitchFamily="49" charset="-122"/>
                <a:ea typeface="楷体" panose="02010609060101010101" pitchFamily="49" charset="-122"/>
              </a:rPr>
              <a:t>EntityPairOverlap (EPO)：实体对重叠 </a:t>
            </a:r>
            <a:endParaRPr lang="zh-CN" altLang="en-US" sz="1800" b="1" dirty="0">
              <a:latin typeface="楷体" panose="02010609060101010101" pitchFamily="49" charset="-122"/>
              <a:ea typeface="楷体" panose="02010609060101010101" pitchFamily="49" charset="-122"/>
            </a:endParaRPr>
          </a:p>
          <a:p>
            <a:pPr marL="0" indent="0">
              <a:lnSpc>
                <a:spcPct val="150000"/>
              </a:lnSpc>
              <a:buNone/>
            </a:pPr>
            <a:r>
              <a:rPr lang="zh-CN" altLang="en-US" sz="1800" b="1" dirty="0">
                <a:latin typeface="楷体" panose="02010609060101010101" pitchFamily="49" charset="-122"/>
                <a:ea typeface="楷体" panose="02010609060101010101" pitchFamily="49" charset="-122"/>
              </a:rPr>
              <a:t>SingleEntityOverlap (SEO)：单实体重叠</a:t>
            </a:r>
            <a:endParaRPr lang="zh-CN" altLang="en-US" sz="1800" b="1" dirty="0">
              <a:latin typeface="楷体" panose="02010609060101010101" pitchFamily="49" charset="-122"/>
              <a:ea typeface="楷体" panose="02010609060101010101" pitchFamily="49" charset="-122"/>
            </a:endParaRPr>
          </a:p>
          <a:p>
            <a:pPr marL="0" indent="0">
              <a:lnSpc>
                <a:spcPct val="150000"/>
              </a:lnSpc>
              <a:buNone/>
            </a:pPr>
            <a:endParaRPr lang="zh-CN" altLang="en-US" sz="2800" dirty="0">
              <a:latin typeface="楷体" panose="02010609060101010101" pitchFamily="49" charset="-122"/>
              <a:ea typeface="楷体" panose="02010609060101010101" pitchFamily="49" charset="-122"/>
            </a:endParaRPr>
          </a:p>
          <a:p>
            <a:pPr marL="0" indent="0">
              <a:lnSpc>
                <a:spcPct val="150000"/>
              </a:lnSpc>
              <a:buNone/>
            </a:pPr>
            <a:endParaRPr lang="zh-CN" altLang="en-US" sz="2800" b="1" dirty="0">
              <a:latin typeface="楷体" panose="02010609060101010101" pitchFamily="49" charset="-122"/>
              <a:ea typeface="楷体" panose="02010609060101010101" pitchFamily="49" charset="-122"/>
            </a:endParaRPr>
          </a:p>
          <a:p>
            <a:pPr marL="0" indent="0">
              <a:lnSpc>
                <a:spcPct val="150000"/>
              </a:lnSpc>
              <a:buNone/>
            </a:pPr>
            <a:endParaRPr lang="zh-CN" altLang="en-US" sz="2000" dirty="0">
              <a:latin typeface="楷体" panose="02010609060101010101" pitchFamily="49" charset="-122"/>
              <a:ea typeface="楷体" panose="02010609060101010101" pitchFamily="49" charset="-122"/>
            </a:endParaRPr>
          </a:p>
        </p:txBody>
      </p:sp>
      <p:pic>
        <p:nvPicPr>
          <p:cNvPr id="2" name="图片 1" descr="截屏2021-06-02 下午7.25.25"/>
          <p:cNvPicPr>
            <a:picLocks noChangeAspect="1"/>
          </p:cNvPicPr>
          <p:nvPr/>
        </p:nvPicPr>
        <p:blipFill>
          <a:blip r:embed="rId1"/>
          <a:stretch>
            <a:fillRect/>
          </a:stretch>
        </p:blipFill>
        <p:spPr>
          <a:xfrm>
            <a:off x="358775" y="3122930"/>
            <a:ext cx="7742555" cy="318770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dirty="0">
                <a:latin typeface="楷体" panose="02010609060101010101" pitchFamily="49" charset="-122"/>
                <a:ea typeface="楷体" panose="02010609060101010101" pitchFamily="49" charset="-122"/>
              </a:rPr>
              <a:t>实体关系抽取</a:t>
            </a:r>
            <a:r>
              <a:rPr lang="zh-CN" dirty="0">
                <a:latin typeface="楷体" panose="02010609060101010101" pitchFamily="49" charset="-122"/>
                <a:ea typeface="楷体" panose="02010609060101010101" pitchFamily="49" charset="-122"/>
              </a:rPr>
              <a:t>任务</a:t>
            </a:r>
            <a:r>
              <a:rPr dirty="0">
                <a:latin typeface="楷体" panose="02010609060101010101" pitchFamily="49" charset="-122"/>
                <a:ea typeface="楷体" panose="02010609060101010101" pitchFamily="49" charset="-122"/>
              </a:rPr>
              <a:t>介绍</a:t>
            </a:r>
            <a:endParaRPr dirty="0">
              <a:latin typeface="楷体" panose="02010609060101010101" pitchFamily="49" charset="-122"/>
              <a:ea typeface="楷体" panose="02010609060101010101" pitchFamily="49" charset="-122"/>
            </a:endParaRPr>
          </a:p>
        </p:txBody>
      </p:sp>
      <p:sp>
        <p:nvSpPr>
          <p:cNvPr id="6" name="Text Placeholder 4"/>
          <p:cNvSpPr txBox="1"/>
          <p:nvPr/>
        </p:nvSpPr>
        <p:spPr>
          <a:xfrm>
            <a:off x="358775" y="1125855"/>
            <a:ext cx="8029575" cy="4973320"/>
          </a:xfrm>
          <a:prstGeom prst="rect">
            <a:avLst/>
          </a:prstGeom>
        </p:spPr>
        <p:txBody>
          <a:bodyPr vert="horz" lIns="91440" tIns="45720" rIns="91440" bIns="45720" rtlCol="0">
            <a:noAutofit/>
          </a:bodyPr>
          <a:lstStyle>
            <a:lvl1pPr marL="257175" indent="-257175" algn="just" defTabSz="342900" rtl="0" eaLnBrk="1" latinLnBrk="0" hangingPunct="1">
              <a:spcBef>
                <a:spcPct val="20000"/>
              </a:spcBef>
              <a:buClr>
                <a:srgbClr val="FF3300"/>
              </a:buClr>
              <a:buFont typeface="Arial" panose="020B0604020202090204"/>
              <a:buChar char="•"/>
              <a:defRPr sz="2100" kern="1200">
                <a:solidFill>
                  <a:schemeClr val="tx1"/>
                </a:solidFill>
                <a:latin typeface="微软雅黑" panose="020B0503020204020204" pitchFamily="34" charset="-122"/>
                <a:ea typeface="微软雅黑" panose="020B0503020204020204" pitchFamily="34" charset="-122"/>
                <a:cs typeface="+mn-cs"/>
              </a:defRPr>
            </a:lvl1pPr>
            <a:lvl2pPr marL="557530" indent="-214630" algn="just" defTabSz="342900" rtl="0" eaLnBrk="1" latinLnBrk="0" hangingPunct="1">
              <a:spcBef>
                <a:spcPct val="20000"/>
              </a:spcBef>
              <a:buClr>
                <a:srgbClr val="0000FF"/>
              </a:buClr>
              <a:buFont typeface="Arial" panose="020B0604020202090204"/>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857250" indent="-171450" algn="just" defTabSz="342900" rtl="0" eaLnBrk="1" latinLnBrk="0" hangingPunct="1">
              <a:spcBef>
                <a:spcPct val="20000"/>
              </a:spcBef>
              <a:buFont typeface="Arial" panose="020B0604020202090204"/>
              <a:buChar char="•"/>
              <a:defRPr sz="1500" kern="1200">
                <a:solidFill>
                  <a:schemeClr val="tx1"/>
                </a:solidFill>
                <a:latin typeface="微软雅黑" panose="020B0503020204020204" pitchFamily="34" charset="-122"/>
                <a:ea typeface="微软雅黑" panose="020B0503020204020204" pitchFamily="34" charset="-122"/>
                <a:cs typeface="+mn-cs"/>
              </a:defRPr>
            </a:lvl3pPr>
            <a:lvl4pPr marL="1200150" indent="-171450" algn="just" defTabSz="342900" rtl="0" eaLnBrk="1" latinLnBrk="0" hangingPunct="1">
              <a:spcBef>
                <a:spcPct val="20000"/>
              </a:spcBef>
              <a:buFont typeface="Arial" panose="020B0604020202090204"/>
              <a:buChar char="–"/>
              <a:defRPr sz="1350" kern="1200">
                <a:solidFill>
                  <a:schemeClr val="tx1"/>
                </a:solidFill>
                <a:latin typeface="微软雅黑" panose="020B0503020204020204" pitchFamily="34" charset="-122"/>
                <a:ea typeface="微软雅黑" panose="020B0503020204020204" pitchFamily="34" charset="-122"/>
                <a:cs typeface="+mn-cs"/>
              </a:defRPr>
            </a:lvl4pPr>
            <a:lvl5pPr marL="1543050" indent="-171450" algn="just" defTabSz="342900" rtl="0" eaLnBrk="1" latinLnBrk="0" hangingPunct="1">
              <a:spcBef>
                <a:spcPct val="20000"/>
              </a:spcBef>
              <a:buFont typeface="Arial" panose="020B0604020202090204"/>
              <a:buChar char="»"/>
              <a:defRPr sz="1350"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9pPr>
          </a:lstStyle>
          <a:p>
            <a:pPr marL="0" indent="0">
              <a:lnSpc>
                <a:spcPct val="150000"/>
              </a:lnSpc>
              <a:buNone/>
            </a:pPr>
            <a:r>
              <a:rPr lang="zh-CN" altLang="en-US" sz="2800" b="1" dirty="0">
                <a:latin typeface="楷体" panose="02010609060101010101" pitchFamily="49" charset="-122"/>
                <a:ea typeface="楷体" panose="02010609060101010101" pitchFamily="49" charset="-122"/>
              </a:rPr>
              <a:t>之前的方法</a:t>
            </a:r>
            <a:endParaRPr lang="zh-CN" altLang="en-US" sz="2800" b="1" dirty="0">
              <a:latin typeface="楷体" panose="02010609060101010101" pitchFamily="49" charset="-122"/>
              <a:ea typeface="楷体" panose="02010609060101010101" pitchFamily="49" charset="-122"/>
            </a:endParaRPr>
          </a:p>
          <a:p>
            <a:pPr marL="0" indent="0">
              <a:lnSpc>
                <a:spcPct val="150000"/>
              </a:lnSpc>
              <a:buNone/>
            </a:pPr>
            <a:r>
              <a:rPr lang="en-US" altLang="zh-CN" sz="2800" b="1" dirty="0">
                <a:latin typeface="楷体" panose="02010609060101010101" pitchFamily="49" charset="-122"/>
                <a:ea typeface="楷体" panose="02010609060101010101" pitchFamily="49" charset="-122"/>
              </a:rPr>
              <a:t>pipeline</a:t>
            </a:r>
            <a:r>
              <a:rPr lang="zh-CN" altLang="en-US" sz="2800" b="1" dirty="0">
                <a:latin typeface="楷体" panose="02010609060101010101" pitchFamily="49" charset="-122"/>
                <a:ea typeface="楷体" panose="02010609060101010101" pitchFamily="49" charset="-122"/>
              </a:rPr>
              <a:t>：</a:t>
            </a:r>
            <a:endParaRPr lang="zh-CN" altLang="en-US" sz="2800" b="1" dirty="0">
              <a:latin typeface="楷体" panose="02010609060101010101" pitchFamily="49" charset="-122"/>
              <a:ea typeface="楷体" panose="02010609060101010101" pitchFamily="49" charset="-122"/>
            </a:endParaRPr>
          </a:p>
          <a:p>
            <a:pPr marL="0" indent="0">
              <a:lnSpc>
                <a:spcPct val="150000"/>
              </a:lnSpc>
              <a:buNone/>
            </a:pPr>
            <a:r>
              <a:rPr lang="zh-CN" altLang="en-US" sz="2000" dirty="0">
                <a:latin typeface="楷体" panose="02010609060101010101" pitchFamily="49" charset="-122"/>
                <a:ea typeface="楷体" panose="02010609060101010101" pitchFamily="49" charset="-122"/>
              </a:rPr>
              <a:t>先抽实体，每两个实体间进行关系分类。</a:t>
            </a:r>
            <a:endParaRPr lang="zh-CN" altLang="en-US" sz="2000" dirty="0">
              <a:latin typeface="楷体" panose="02010609060101010101" pitchFamily="49" charset="-122"/>
              <a:ea typeface="楷体" panose="02010609060101010101" pitchFamily="49" charset="-122"/>
            </a:endParaRPr>
          </a:p>
          <a:p>
            <a:pPr marL="0" indent="0">
              <a:lnSpc>
                <a:spcPct val="150000"/>
              </a:lnSpc>
              <a:buNone/>
            </a:pPr>
            <a:r>
              <a:rPr lang="en-US" altLang="zh-CN" sz="2000" dirty="0">
                <a:latin typeface="楷体" panose="02010609060101010101" pitchFamily="49" charset="-122"/>
                <a:ea typeface="楷体" panose="02010609060101010101" pitchFamily="49" charset="-122"/>
              </a:rPr>
              <a:t>NER ---&gt;</a:t>
            </a:r>
            <a:r>
              <a:rPr lang="zh-CN" altLang="en-US" sz="2000" dirty="0">
                <a:latin typeface="楷体" panose="02010609060101010101" pitchFamily="49" charset="-122"/>
                <a:ea typeface="楷体" panose="02010609060101010101" pitchFamily="49" charset="-122"/>
              </a:rPr>
              <a:t>关系分类</a:t>
            </a:r>
            <a:endParaRPr lang="zh-CN" altLang="en-US" sz="2000" dirty="0">
              <a:latin typeface="楷体" panose="02010609060101010101" pitchFamily="49" charset="-122"/>
              <a:ea typeface="楷体" panose="02010609060101010101" pitchFamily="49" charset="-122"/>
            </a:endParaRPr>
          </a:p>
          <a:p>
            <a:pPr marL="0" indent="0">
              <a:lnSpc>
                <a:spcPct val="150000"/>
              </a:lnSpc>
              <a:buNone/>
            </a:pPr>
            <a:r>
              <a:rPr lang="zh-CN" altLang="en-US" sz="2000" b="1" dirty="0">
                <a:latin typeface="楷体" panose="02010609060101010101" pitchFamily="49" charset="-122"/>
                <a:ea typeface="楷体" panose="02010609060101010101" pitchFamily="49" charset="-122"/>
              </a:rPr>
              <a:t>缺点：</a:t>
            </a:r>
            <a:endParaRPr lang="zh-CN" altLang="en-US" sz="2000" dirty="0">
              <a:latin typeface="楷体" panose="02010609060101010101" pitchFamily="49" charset="-122"/>
              <a:ea typeface="楷体" panose="02010609060101010101" pitchFamily="49" charset="-122"/>
            </a:endParaRPr>
          </a:p>
          <a:p>
            <a:pPr marL="0" indent="0">
              <a:lnSpc>
                <a:spcPct val="150000"/>
              </a:lnSpc>
              <a:buNone/>
            </a:pP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效率低，每两个实体进行关系分类的时候还要进行主客体识别。</a:t>
            </a:r>
            <a:endParaRPr lang="zh-CN" altLang="en-US" sz="2000" dirty="0">
              <a:latin typeface="楷体" panose="02010609060101010101" pitchFamily="49" charset="-122"/>
              <a:ea typeface="楷体" panose="02010609060101010101" pitchFamily="49" charset="-122"/>
            </a:endParaRPr>
          </a:p>
          <a:p>
            <a:pPr marL="0" indent="0">
              <a:lnSpc>
                <a:spcPct val="150000"/>
              </a:lnSpc>
              <a:buNone/>
            </a:pP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为应对重叠三元组问题，要进行多标签多分类</a:t>
            </a:r>
            <a:r>
              <a:rPr lang="en-US" altLang="zh-CN" sz="2000" dirty="0">
                <a:latin typeface="楷体" panose="02010609060101010101" pitchFamily="49" charset="-122"/>
                <a:ea typeface="楷体" panose="02010609060101010101" pitchFamily="49" charset="-122"/>
              </a:rPr>
              <a:t>.</a:t>
            </a:r>
            <a:endParaRPr lang="en-US" altLang="zh-CN" sz="2000" dirty="0">
              <a:latin typeface="楷体" panose="02010609060101010101" pitchFamily="49" charset="-122"/>
              <a:ea typeface="楷体" panose="02010609060101010101" pitchFamily="49" charset="-122"/>
            </a:endParaRPr>
          </a:p>
          <a:p>
            <a:pPr marL="0" indent="0">
              <a:lnSpc>
                <a:spcPct val="150000"/>
              </a:lnSpc>
              <a:buNone/>
            </a:pPr>
            <a:r>
              <a:rPr lang="en-US" altLang="zh-CN" sz="2000" dirty="0">
                <a:latin typeface="楷体" panose="02010609060101010101" pitchFamily="49" charset="-122"/>
                <a:ea typeface="楷体" panose="02010609060101010101" pitchFamily="49" charset="-122"/>
                <a:sym typeface="+mn-ea"/>
              </a:rPr>
              <a:t>- </a:t>
            </a:r>
            <a:r>
              <a:rPr lang="zh-CN" altLang="en-US" sz="2000" dirty="0">
                <a:latin typeface="楷体" panose="02010609060101010101" pitchFamily="49" charset="-122"/>
                <a:ea typeface="楷体" panose="02010609060101010101" pitchFamily="49" charset="-122"/>
                <a:sym typeface="+mn-ea"/>
              </a:rPr>
              <a:t>误差传播。</a:t>
            </a:r>
            <a:endParaRPr lang="zh-CN" altLang="en-US" sz="2000" dirty="0">
              <a:latin typeface="楷体" panose="02010609060101010101" pitchFamily="49" charset="-122"/>
              <a:ea typeface="楷体" panose="02010609060101010101" pitchFamily="49" charset="-122"/>
              <a:sym typeface="+mn-ea"/>
            </a:endParaRPr>
          </a:p>
          <a:p>
            <a:pPr marL="0" indent="0">
              <a:lnSpc>
                <a:spcPct val="150000"/>
              </a:lnSpc>
              <a:buNone/>
            </a:pPr>
            <a:endParaRPr lang="zh-CN" altLang="en-US" sz="2000" dirty="0">
              <a:latin typeface="楷体" panose="02010609060101010101" pitchFamily="49" charset="-122"/>
              <a:ea typeface="楷体" panose="02010609060101010101" pitchFamily="49" charset="-122"/>
              <a:sym typeface="+mn-ea"/>
            </a:endParaRPr>
          </a:p>
          <a:p>
            <a:pPr marL="0" indent="0">
              <a:lnSpc>
                <a:spcPct val="150000"/>
              </a:lnSpc>
              <a:buNone/>
            </a:pPr>
            <a:endParaRPr lang="en-US" altLang="zh-CN" sz="2000" dirty="0">
              <a:latin typeface="楷体" panose="02010609060101010101" pitchFamily="49" charset="-122"/>
              <a:ea typeface="楷体" panose="02010609060101010101" pitchFamily="49" charset="-122"/>
            </a:endParaRPr>
          </a:p>
        </p:txBody>
      </p:sp>
      <p:sp>
        <p:nvSpPr>
          <p:cNvPr id="2" name="文本框 1"/>
          <p:cNvSpPr txBox="1"/>
          <p:nvPr/>
        </p:nvSpPr>
        <p:spPr>
          <a:xfrm>
            <a:off x="5022215" y="1125855"/>
            <a:ext cx="4028440" cy="1568450"/>
          </a:xfrm>
          <a:prstGeom prst="rect">
            <a:avLst/>
          </a:prstGeom>
          <a:noFill/>
        </p:spPr>
        <p:txBody>
          <a:bodyPr wrap="square" rtlCol="0" anchor="t">
            <a:spAutoFit/>
          </a:bodyPr>
          <a:p>
            <a:pPr marL="0" indent="0">
              <a:lnSpc>
                <a:spcPct val="150000"/>
              </a:lnSpc>
              <a:buNone/>
            </a:pPr>
            <a:r>
              <a:rPr lang="zh-CN" altLang="en-US" sz="1600" dirty="0">
                <a:latin typeface="楷体" panose="02010609060101010101" pitchFamily="49" charset="-122"/>
                <a:ea typeface="楷体" panose="02010609060101010101" pitchFamily="49" charset="-122"/>
                <a:sym typeface="+mn-ea"/>
              </a:rPr>
              <a:t>《</a:t>
            </a:r>
            <a:r>
              <a:rPr lang="zh-CN" altLang="en-US" sz="1600" b="1" dirty="0">
                <a:latin typeface="楷体" panose="02010609060101010101" pitchFamily="49" charset="-122"/>
                <a:ea typeface="楷体" panose="02010609060101010101" pitchFamily="49" charset="-122"/>
                <a:sym typeface="+mn-ea"/>
              </a:rPr>
              <a:t>战狼</a:t>
            </a:r>
            <a:r>
              <a:rPr lang="zh-CN" altLang="en-US" sz="1600" dirty="0">
                <a:latin typeface="楷体" panose="02010609060101010101" pitchFamily="49" charset="-122"/>
                <a:ea typeface="楷体" panose="02010609060101010101" pitchFamily="49" charset="-122"/>
                <a:sym typeface="+mn-ea"/>
              </a:rPr>
              <a:t>》的导演和主演</a:t>
            </a:r>
            <a:r>
              <a:rPr lang="zh-CN" altLang="en-US" sz="1600" b="1" dirty="0">
                <a:latin typeface="楷体" panose="02010609060101010101" pitchFamily="49" charset="-122"/>
                <a:ea typeface="楷体" panose="02010609060101010101" pitchFamily="49" charset="-122"/>
                <a:sym typeface="+mn-ea"/>
              </a:rPr>
              <a:t>吴京</a:t>
            </a:r>
            <a:r>
              <a:rPr lang="zh-CN" altLang="en-US" sz="1600" dirty="0">
                <a:latin typeface="楷体" panose="02010609060101010101" pitchFamily="49" charset="-122"/>
                <a:ea typeface="楷体" panose="02010609060101010101" pitchFamily="49" charset="-122"/>
                <a:sym typeface="+mn-ea"/>
              </a:rPr>
              <a:t>生于</a:t>
            </a:r>
            <a:r>
              <a:rPr lang="zh-CN" altLang="en-US" sz="1600" b="1" dirty="0">
                <a:latin typeface="楷体" panose="02010609060101010101" pitchFamily="49" charset="-122"/>
                <a:ea typeface="楷体" panose="02010609060101010101" pitchFamily="49" charset="-122"/>
                <a:sym typeface="+mn-ea"/>
              </a:rPr>
              <a:t>1974年</a:t>
            </a:r>
            <a:r>
              <a:rPr lang="zh-CN" altLang="en-US" sz="1600" dirty="0">
                <a:latin typeface="楷体" panose="02010609060101010101" pitchFamily="49" charset="-122"/>
                <a:ea typeface="楷体" panose="02010609060101010101" pitchFamily="49" charset="-122"/>
                <a:sym typeface="+mn-ea"/>
              </a:rPr>
              <a:t>。</a:t>
            </a:r>
            <a:endParaRPr lang="zh-CN" altLang="en-US" sz="1600" dirty="0">
              <a:latin typeface="楷体" panose="02010609060101010101" pitchFamily="49" charset="-122"/>
              <a:ea typeface="楷体" panose="02010609060101010101" pitchFamily="49" charset="-122"/>
              <a:sym typeface="+mn-ea"/>
            </a:endParaRPr>
          </a:p>
          <a:p>
            <a:pPr marL="0" indent="0">
              <a:lnSpc>
                <a:spcPct val="150000"/>
              </a:lnSpc>
              <a:buNone/>
            </a:pPr>
            <a:r>
              <a:rPr lang="en-US" altLang="zh-CN" sz="1600" dirty="0">
                <a:latin typeface="楷体" panose="02010609060101010101" pitchFamily="49" charset="-122"/>
                <a:ea typeface="楷体" panose="02010609060101010101" pitchFamily="49" charset="-122"/>
                <a:sym typeface="+mn-ea"/>
              </a:rPr>
              <a:t>(</a:t>
            </a:r>
            <a:r>
              <a:rPr lang="zh-CN" altLang="en-US" sz="1600" dirty="0">
                <a:latin typeface="楷体" panose="02010609060101010101" pitchFamily="49" charset="-122"/>
                <a:ea typeface="楷体" panose="02010609060101010101" pitchFamily="49" charset="-122"/>
                <a:sym typeface="+mn-ea"/>
              </a:rPr>
              <a:t>"战狼", 主演, "吴京"), </a:t>
            </a:r>
            <a:endParaRPr lang="zh-CN" altLang="en-US" sz="1600" dirty="0">
              <a:latin typeface="楷体" panose="02010609060101010101" pitchFamily="49" charset="-122"/>
              <a:ea typeface="楷体" panose="02010609060101010101" pitchFamily="49" charset="-122"/>
            </a:endParaRPr>
          </a:p>
          <a:p>
            <a:pPr marL="0" indent="0">
              <a:lnSpc>
                <a:spcPct val="150000"/>
              </a:lnSpc>
              <a:buNone/>
            </a:pPr>
            <a:r>
              <a:rPr lang="zh-CN" altLang="en-US" sz="1600" dirty="0">
                <a:latin typeface="楷体" panose="02010609060101010101" pitchFamily="49" charset="-122"/>
                <a:ea typeface="楷体" panose="02010609060101010101" pitchFamily="49" charset="-122"/>
                <a:sym typeface="+mn-ea"/>
              </a:rPr>
              <a:t>("战狼", 导演, "吴京"),  </a:t>
            </a:r>
            <a:endParaRPr lang="zh-CN" altLang="en-US" sz="1600" dirty="0">
              <a:latin typeface="楷体" panose="02010609060101010101" pitchFamily="49" charset="-122"/>
              <a:ea typeface="楷体" panose="02010609060101010101" pitchFamily="49" charset="-122"/>
            </a:endParaRPr>
          </a:p>
          <a:p>
            <a:pPr marL="0" indent="0">
              <a:lnSpc>
                <a:spcPct val="150000"/>
              </a:lnSpc>
              <a:buNone/>
            </a:pPr>
            <a:r>
              <a:rPr lang="zh-CN" altLang="en-US" sz="1600" dirty="0">
                <a:latin typeface="楷体" panose="02010609060101010101" pitchFamily="49" charset="-122"/>
                <a:ea typeface="楷体" panose="02010609060101010101" pitchFamily="49" charset="-122"/>
                <a:sym typeface="+mn-ea"/>
              </a:rPr>
              <a:t>("吴京", 出生日期, "1974年")</a:t>
            </a:r>
            <a:endParaRPr lang="zh-CN" altLang="en-US" sz="1600" dirty="0">
              <a:latin typeface="楷体" panose="02010609060101010101" pitchFamily="49" charset="-122"/>
              <a:ea typeface="楷体" panose="02010609060101010101" pitchFamily="49" charset="-122"/>
              <a:sym typeface="+mn-ea"/>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dirty="0">
                <a:latin typeface="楷体" panose="02010609060101010101" pitchFamily="49" charset="-122"/>
                <a:ea typeface="楷体" panose="02010609060101010101" pitchFamily="49" charset="-122"/>
              </a:rPr>
              <a:t>实体关系抽取</a:t>
            </a:r>
            <a:r>
              <a:rPr lang="zh-CN" dirty="0">
                <a:latin typeface="楷体" panose="02010609060101010101" pitchFamily="49" charset="-122"/>
                <a:ea typeface="楷体" panose="02010609060101010101" pitchFamily="49" charset="-122"/>
              </a:rPr>
              <a:t>任务</a:t>
            </a:r>
            <a:r>
              <a:rPr dirty="0">
                <a:latin typeface="楷体" panose="02010609060101010101" pitchFamily="49" charset="-122"/>
                <a:ea typeface="楷体" panose="02010609060101010101" pitchFamily="49" charset="-122"/>
              </a:rPr>
              <a:t>介绍</a:t>
            </a:r>
            <a:endParaRPr dirty="0">
              <a:latin typeface="楷体" panose="02010609060101010101" pitchFamily="49" charset="-122"/>
              <a:ea typeface="楷体" panose="02010609060101010101" pitchFamily="49" charset="-122"/>
            </a:endParaRPr>
          </a:p>
        </p:txBody>
      </p:sp>
      <p:sp>
        <p:nvSpPr>
          <p:cNvPr id="6" name="Text Placeholder 4"/>
          <p:cNvSpPr txBox="1"/>
          <p:nvPr/>
        </p:nvSpPr>
        <p:spPr>
          <a:xfrm>
            <a:off x="292100" y="1125855"/>
            <a:ext cx="3907790" cy="1568450"/>
          </a:xfrm>
          <a:prstGeom prst="rect">
            <a:avLst/>
          </a:prstGeom>
        </p:spPr>
        <p:txBody>
          <a:bodyPr vert="horz" lIns="91440" tIns="45720" rIns="91440" bIns="45720" rtlCol="0">
            <a:noAutofit/>
          </a:bodyPr>
          <a:lstStyle>
            <a:lvl1pPr marL="257175" indent="-257175" algn="just" defTabSz="342900" rtl="0" eaLnBrk="1" latinLnBrk="0" hangingPunct="1">
              <a:spcBef>
                <a:spcPct val="20000"/>
              </a:spcBef>
              <a:buClr>
                <a:srgbClr val="FF3300"/>
              </a:buClr>
              <a:buFont typeface="Arial" panose="020B0604020202090204"/>
              <a:buChar char="•"/>
              <a:defRPr sz="2100" kern="1200">
                <a:solidFill>
                  <a:schemeClr val="tx1"/>
                </a:solidFill>
                <a:latin typeface="微软雅黑" panose="020B0503020204020204" pitchFamily="34" charset="-122"/>
                <a:ea typeface="微软雅黑" panose="020B0503020204020204" pitchFamily="34" charset="-122"/>
                <a:cs typeface="+mn-cs"/>
              </a:defRPr>
            </a:lvl1pPr>
            <a:lvl2pPr marL="557530" indent="-214630" algn="just" defTabSz="342900" rtl="0" eaLnBrk="1" latinLnBrk="0" hangingPunct="1">
              <a:spcBef>
                <a:spcPct val="20000"/>
              </a:spcBef>
              <a:buClr>
                <a:srgbClr val="0000FF"/>
              </a:buClr>
              <a:buFont typeface="Arial" panose="020B0604020202090204"/>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857250" indent="-171450" algn="just" defTabSz="342900" rtl="0" eaLnBrk="1" latinLnBrk="0" hangingPunct="1">
              <a:spcBef>
                <a:spcPct val="20000"/>
              </a:spcBef>
              <a:buFont typeface="Arial" panose="020B0604020202090204"/>
              <a:buChar char="•"/>
              <a:defRPr sz="1500" kern="1200">
                <a:solidFill>
                  <a:schemeClr val="tx1"/>
                </a:solidFill>
                <a:latin typeface="微软雅黑" panose="020B0503020204020204" pitchFamily="34" charset="-122"/>
                <a:ea typeface="微软雅黑" panose="020B0503020204020204" pitchFamily="34" charset="-122"/>
                <a:cs typeface="+mn-cs"/>
              </a:defRPr>
            </a:lvl3pPr>
            <a:lvl4pPr marL="1200150" indent="-171450" algn="just" defTabSz="342900" rtl="0" eaLnBrk="1" latinLnBrk="0" hangingPunct="1">
              <a:spcBef>
                <a:spcPct val="20000"/>
              </a:spcBef>
              <a:buFont typeface="Arial" panose="020B0604020202090204"/>
              <a:buChar char="–"/>
              <a:defRPr sz="1350" kern="1200">
                <a:solidFill>
                  <a:schemeClr val="tx1"/>
                </a:solidFill>
                <a:latin typeface="微软雅黑" panose="020B0503020204020204" pitchFamily="34" charset="-122"/>
                <a:ea typeface="微软雅黑" panose="020B0503020204020204" pitchFamily="34" charset="-122"/>
                <a:cs typeface="+mn-cs"/>
              </a:defRPr>
            </a:lvl4pPr>
            <a:lvl5pPr marL="1543050" indent="-171450" algn="just" defTabSz="342900" rtl="0" eaLnBrk="1" latinLnBrk="0" hangingPunct="1">
              <a:spcBef>
                <a:spcPct val="20000"/>
              </a:spcBef>
              <a:buFont typeface="Arial" panose="020B0604020202090204"/>
              <a:buChar char="»"/>
              <a:defRPr sz="1350"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9pPr>
          </a:lstStyle>
          <a:p>
            <a:pPr marL="0" indent="0">
              <a:lnSpc>
                <a:spcPct val="150000"/>
              </a:lnSpc>
              <a:buNone/>
            </a:pPr>
            <a:r>
              <a:rPr lang="en-US" altLang="zh-CN" sz="2800" b="1" dirty="0">
                <a:latin typeface="楷体" panose="02010609060101010101" pitchFamily="49" charset="-122"/>
                <a:ea typeface="楷体" panose="02010609060101010101" pitchFamily="49" charset="-122"/>
              </a:rPr>
              <a:t>pipeline</a:t>
            </a:r>
            <a:r>
              <a:rPr lang="zh-CN" altLang="en-US" sz="2800" b="1" dirty="0">
                <a:latin typeface="楷体" panose="02010609060101010101" pitchFamily="49" charset="-122"/>
                <a:ea typeface="楷体" panose="02010609060101010101" pitchFamily="49" charset="-122"/>
              </a:rPr>
              <a:t>改进：</a:t>
            </a:r>
            <a:endParaRPr lang="zh-CN" altLang="en-US" sz="2800" b="1" dirty="0">
              <a:latin typeface="楷体" panose="02010609060101010101" pitchFamily="49" charset="-122"/>
              <a:ea typeface="楷体" panose="02010609060101010101" pitchFamily="49" charset="-122"/>
            </a:endParaRPr>
          </a:p>
          <a:p>
            <a:pPr marL="0" indent="0">
              <a:lnSpc>
                <a:spcPct val="150000"/>
              </a:lnSpc>
              <a:buNone/>
            </a:pPr>
            <a:endParaRPr lang="en-US" altLang="zh-CN" sz="2000" dirty="0">
              <a:latin typeface="楷体" panose="02010609060101010101" pitchFamily="49" charset="-122"/>
              <a:ea typeface="楷体" panose="02010609060101010101" pitchFamily="49" charset="-122"/>
            </a:endParaRPr>
          </a:p>
        </p:txBody>
      </p:sp>
      <p:sp>
        <p:nvSpPr>
          <p:cNvPr id="2" name="文本框 1"/>
          <p:cNvSpPr txBox="1"/>
          <p:nvPr/>
        </p:nvSpPr>
        <p:spPr>
          <a:xfrm>
            <a:off x="292100" y="2173605"/>
            <a:ext cx="3657600" cy="1383665"/>
          </a:xfrm>
          <a:prstGeom prst="rect">
            <a:avLst/>
          </a:prstGeom>
          <a:noFill/>
        </p:spPr>
        <p:txBody>
          <a:bodyPr wrap="square" rtlCol="0" anchor="t">
            <a:spAutoFit/>
          </a:bodyPr>
          <a:p>
            <a:pPr marL="0" indent="0">
              <a:lnSpc>
                <a:spcPct val="150000"/>
              </a:lnSpc>
              <a:buNone/>
            </a:pPr>
            <a:r>
              <a:rPr lang="zh-CN" altLang="en-US" sz="1400" dirty="0">
                <a:latin typeface="楷体" panose="02010609060101010101" pitchFamily="49" charset="-122"/>
                <a:ea typeface="楷体" panose="02010609060101010101" pitchFamily="49" charset="-122"/>
                <a:sym typeface="+mn-ea"/>
              </a:rPr>
              <a:t>《</a:t>
            </a:r>
            <a:r>
              <a:rPr lang="zh-CN" altLang="en-US" sz="1400" b="1" dirty="0">
                <a:latin typeface="楷体" panose="02010609060101010101" pitchFamily="49" charset="-122"/>
                <a:ea typeface="楷体" panose="02010609060101010101" pitchFamily="49" charset="-122"/>
                <a:sym typeface="+mn-ea"/>
              </a:rPr>
              <a:t>战狼</a:t>
            </a:r>
            <a:r>
              <a:rPr lang="zh-CN" altLang="en-US" sz="1400" dirty="0">
                <a:latin typeface="楷体" panose="02010609060101010101" pitchFamily="49" charset="-122"/>
                <a:ea typeface="楷体" panose="02010609060101010101" pitchFamily="49" charset="-122"/>
                <a:sym typeface="+mn-ea"/>
              </a:rPr>
              <a:t>》的导演和主演</a:t>
            </a:r>
            <a:r>
              <a:rPr lang="zh-CN" altLang="en-US" sz="1400" b="1" dirty="0">
                <a:latin typeface="楷体" panose="02010609060101010101" pitchFamily="49" charset="-122"/>
                <a:ea typeface="楷体" panose="02010609060101010101" pitchFamily="49" charset="-122"/>
                <a:sym typeface="+mn-ea"/>
              </a:rPr>
              <a:t>吴京</a:t>
            </a:r>
            <a:r>
              <a:rPr lang="zh-CN" altLang="en-US" sz="1400" dirty="0">
                <a:latin typeface="楷体" panose="02010609060101010101" pitchFamily="49" charset="-122"/>
                <a:ea typeface="楷体" panose="02010609060101010101" pitchFamily="49" charset="-122"/>
                <a:sym typeface="+mn-ea"/>
              </a:rPr>
              <a:t>生于</a:t>
            </a:r>
            <a:r>
              <a:rPr lang="zh-CN" altLang="en-US" sz="1400" b="1" dirty="0">
                <a:latin typeface="楷体" panose="02010609060101010101" pitchFamily="49" charset="-122"/>
                <a:ea typeface="楷体" panose="02010609060101010101" pitchFamily="49" charset="-122"/>
                <a:sym typeface="+mn-ea"/>
              </a:rPr>
              <a:t>1974年</a:t>
            </a:r>
            <a:r>
              <a:rPr lang="zh-CN" altLang="en-US" sz="1400" dirty="0">
                <a:latin typeface="楷体" panose="02010609060101010101" pitchFamily="49" charset="-122"/>
                <a:ea typeface="楷体" panose="02010609060101010101" pitchFamily="49" charset="-122"/>
                <a:sym typeface="+mn-ea"/>
              </a:rPr>
              <a:t>。</a:t>
            </a:r>
            <a:endParaRPr lang="zh-CN" altLang="en-US" sz="1400" dirty="0">
              <a:latin typeface="楷体" panose="02010609060101010101" pitchFamily="49" charset="-122"/>
              <a:ea typeface="楷体" panose="02010609060101010101" pitchFamily="49" charset="-122"/>
              <a:sym typeface="+mn-ea"/>
            </a:endParaRPr>
          </a:p>
          <a:p>
            <a:pPr marL="0" indent="0">
              <a:lnSpc>
                <a:spcPct val="150000"/>
              </a:lnSpc>
              <a:buNone/>
            </a:pPr>
            <a:r>
              <a:rPr lang="en-US" altLang="zh-CN" sz="1400" dirty="0">
                <a:latin typeface="楷体" panose="02010609060101010101" pitchFamily="49" charset="-122"/>
                <a:ea typeface="楷体" panose="02010609060101010101" pitchFamily="49" charset="-122"/>
                <a:sym typeface="+mn-ea"/>
              </a:rPr>
              <a:t>(</a:t>
            </a:r>
            <a:r>
              <a:rPr lang="zh-CN" altLang="en-US" sz="1400" dirty="0">
                <a:latin typeface="楷体" panose="02010609060101010101" pitchFamily="49" charset="-122"/>
                <a:ea typeface="楷体" panose="02010609060101010101" pitchFamily="49" charset="-122"/>
                <a:sym typeface="+mn-ea"/>
              </a:rPr>
              <a:t>"战狼", 主演, "吴京"), </a:t>
            </a:r>
            <a:endParaRPr lang="zh-CN" altLang="en-US" sz="1400" dirty="0">
              <a:latin typeface="楷体" panose="02010609060101010101" pitchFamily="49" charset="-122"/>
              <a:ea typeface="楷体" panose="02010609060101010101" pitchFamily="49" charset="-122"/>
            </a:endParaRPr>
          </a:p>
          <a:p>
            <a:pPr marL="0" indent="0">
              <a:lnSpc>
                <a:spcPct val="150000"/>
              </a:lnSpc>
              <a:buNone/>
            </a:pPr>
            <a:r>
              <a:rPr lang="zh-CN" altLang="en-US" sz="1400" dirty="0">
                <a:latin typeface="楷体" panose="02010609060101010101" pitchFamily="49" charset="-122"/>
                <a:ea typeface="楷体" panose="02010609060101010101" pitchFamily="49" charset="-122"/>
                <a:sym typeface="+mn-ea"/>
              </a:rPr>
              <a:t>("战狼", 导演, "吴京"),  </a:t>
            </a:r>
            <a:endParaRPr lang="zh-CN" altLang="en-US" sz="1400" dirty="0">
              <a:latin typeface="楷体" panose="02010609060101010101" pitchFamily="49" charset="-122"/>
              <a:ea typeface="楷体" panose="02010609060101010101" pitchFamily="49" charset="-122"/>
            </a:endParaRPr>
          </a:p>
          <a:p>
            <a:pPr marL="0" indent="0">
              <a:lnSpc>
                <a:spcPct val="150000"/>
              </a:lnSpc>
              <a:buNone/>
            </a:pPr>
            <a:r>
              <a:rPr lang="zh-CN" altLang="en-US" sz="1400" dirty="0">
                <a:latin typeface="楷体" panose="02010609060101010101" pitchFamily="49" charset="-122"/>
                <a:ea typeface="楷体" panose="02010609060101010101" pitchFamily="49" charset="-122"/>
                <a:sym typeface="+mn-ea"/>
              </a:rPr>
              <a:t>("吴京", 出生日期, "1974年")</a:t>
            </a:r>
            <a:endParaRPr lang="zh-CN" altLang="en-US" sz="1400" dirty="0">
              <a:latin typeface="楷体" panose="02010609060101010101" pitchFamily="49" charset="-122"/>
              <a:ea typeface="楷体" panose="02010609060101010101" pitchFamily="49" charset="-122"/>
              <a:sym typeface="+mn-ea"/>
            </a:endParaRPr>
          </a:p>
        </p:txBody>
      </p:sp>
      <p:sp>
        <p:nvSpPr>
          <p:cNvPr id="5" name="文本框 4"/>
          <p:cNvSpPr txBox="1"/>
          <p:nvPr/>
        </p:nvSpPr>
        <p:spPr>
          <a:xfrm>
            <a:off x="158115" y="4327525"/>
            <a:ext cx="3658235" cy="1568450"/>
          </a:xfrm>
          <a:prstGeom prst="rect">
            <a:avLst/>
          </a:prstGeom>
          <a:noFill/>
        </p:spPr>
        <p:txBody>
          <a:bodyPr wrap="square" rtlCol="0">
            <a:spAutoFit/>
          </a:bodyPr>
          <a:p>
            <a:r>
              <a:rPr lang="zh-CN" altLang="en-US" sz="1600">
                <a:latin typeface="楷体" charset="0"/>
                <a:ea typeface="楷体" charset="0"/>
              </a:rPr>
              <a:t>能覆盖到所有类型的三元组重叠问题</a:t>
            </a:r>
            <a:endParaRPr lang="zh-CN" altLang="en-US" sz="1600">
              <a:latin typeface="楷体" charset="0"/>
              <a:ea typeface="楷体" charset="0"/>
            </a:endParaRPr>
          </a:p>
          <a:p>
            <a:endParaRPr lang="zh-CN" altLang="en-US" sz="1600">
              <a:latin typeface="楷体" charset="0"/>
              <a:ea typeface="楷体" charset="0"/>
            </a:endParaRPr>
          </a:p>
          <a:p>
            <a:r>
              <a:rPr lang="en-US" altLang="zh-CN" sz="1600">
                <a:latin typeface="楷体" charset="0"/>
                <a:ea typeface="楷体" charset="0"/>
                <a:sym typeface="+mn-ea"/>
              </a:rPr>
              <a:t>- </a:t>
            </a:r>
            <a:r>
              <a:rPr lang="zh-CN" altLang="en-US" sz="1600">
                <a:latin typeface="楷体" charset="0"/>
                <a:ea typeface="楷体" charset="0"/>
                <a:sym typeface="+mn-ea"/>
              </a:rPr>
              <a:t>构造数据量大，</a:t>
            </a:r>
            <a:r>
              <a:rPr lang="zh-CN" altLang="en-US" sz="1600">
                <a:latin typeface="楷体" charset="0"/>
                <a:ea typeface="楷体" charset="0"/>
              </a:rPr>
              <a:t>训练时间很长。</a:t>
            </a:r>
            <a:endParaRPr lang="zh-CN" altLang="en-US" sz="1600">
              <a:latin typeface="楷体" charset="0"/>
              <a:ea typeface="楷体" charset="0"/>
            </a:endParaRPr>
          </a:p>
          <a:p>
            <a:r>
              <a:rPr lang="en-US" altLang="zh-CN" sz="1600">
                <a:latin typeface="楷体" charset="0"/>
                <a:ea typeface="楷体" charset="0"/>
                <a:sym typeface="+mn-ea"/>
              </a:rPr>
              <a:t>- </a:t>
            </a:r>
            <a:r>
              <a:rPr lang="zh-CN" altLang="en-US" sz="1600">
                <a:latin typeface="楷体" charset="0"/>
                <a:ea typeface="楷体" charset="0"/>
                <a:sym typeface="+mn-ea"/>
              </a:rPr>
              <a:t>存在误差传播问题严重。</a:t>
            </a:r>
            <a:endParaRPr lang="zh-CN" altLang="en-US" sz="1600">
              <a:latin typeface="楷体" charset="0"/>
              <a:ea typeface="楷体" charset="0"/>
              <a:sym typeface="+mn-ea"/>
            </a:endParaRPr>
          </a:p>
          <a:p>
            <a:endParaRPr lang="zh-CN" altLang="en-US" sz="1600">
              <a:latin typeface="楷体" charset="0"/>
              <a:ea typeface="楷体" charset="0"/>
            </a:endParaRPr>
          </a:p>
          <a:p>
            <a:r>
              <a:rPr lang="zh-CN" altLang="en-US" sz="1600">
                <a:solidFill>
                  <a:srgbClr val="C00000"/>
                </a:solidFill>
                <a:latin typeface="楷体" charset="0"/>
                <a:ea typeface="楷体" charset="0"/>
              </a:rPr>
              <a:t>需要继续改进！</a:t>
            </a:r>
            <a:endParaRPr lang="zh-CN" altLang="en-US" sz="1600">
              <a:solidFill>
                <a:srgbClr val="C00000"/>
              </a:solidFill>
              <a:latin typeface="楷体" charset="0"/>
              <a:ea typeface="楷体" charset="0"/>
            </a:endParaRPr>
          </a:p>
        </p:txBody>
      </p:sp>
      <p:pic>
        <p:nvPicPr>
          <p:cNvPr id="9" name="图片 8" descr="论文介绍-第 1 页"/>
          <p:cNvPicPr>
            <a:picLocks noChangeAspect="1"/>
          </p:cNvPicPr>
          <p:nvPr/>
        </p:nvPicPr>
        <p:blipFill>
          <a:blip r:embed="rId1"/>
          <a:stretch>
            <a:fillRect/>
          </a:stretch>
        </p:blipFill>
        <p:spPr>
          <a:xfrm>
            <a:off x="3443605" y="1497330"/>
            <a:ext cx="5603240" cy="4735195"/>
          </a:xfrm>
          <a:prstGeom prst="rect">
            <a:avLst/>
          </a:prstGeom>
        </p:spPr>
      </p:pic>
      <p:sp>
        <p:nvSpPr>
          <p:cNvPr id="4" name="文本框 3"/>
          <p:cNvSpPr txBox="1"/>
          <p:nvPr/>
        </p:nvSpPr>
        <p:spPr>
          <a:xfrm>
            <a:off x="5627370" y="1125855"/>
            <a:ext cx="3419475" cy="337185"/>
          </a:xfrm>
          <a:prstGeom prst="rect">
            <a:avLst/>
          </a:prstGeom>
          <a:noFill/>
        </p:spPr>
        <p:txBody>
          <a:bodyPr wrap="square" rtlCol="0">
            <a:spAutoFit/>
          </a:bodyPr>
          <a:p>
            <a:r>
              <a:rPr lang="en-US" altLang="zh-CN" sz="1600">
                <a:latin typeface="楷体" charset="0"/>
                <a:ea typeface="楷体" charset="0"/>
                <a:cs typeface="楷体" charset="0"/>
              </a:rPr>
              <a:t>LIC2019</a:t>
            </a:r>
            <a:r>
              <a:rPr lang="zh-CN" altLang="en-US" sz="1600">
                <a:latin typeface="楷体" charset="0"/>
                <a:ea typeface="楷体" charset="0"/>
                <a:cs typeface="楷体" charset="0"/>
              </a:rPr>
              <a:t>信息抽取赛道冠军</a:t>
            </a:r>
            <a:r>
              <a:rPr lang="en-US" altLang="zh-CN" sz="1600">
                <a:latin typeface="楷体" charset="0"/>
                <a:ea typeface="楷体" charset="0"/>
                <a:cs typeface="楷体" charset="0"/>
              </a:rPr>
              <a:t>baseline</a:t>
            </a:r>
            <a:endParaRPr lang="en-US" altLang="zh-CN" sz="1600">
              <a:latin typeface="楷体" charset="0"/>
              <a:ea typeface="楷体" charset="0"/>
              <a:cs typeface="楷体"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82193" y="1484786"/>
            <a:ext cx="8461809" cy="3687053"/>
          </a:xfrm>
        </p:spPr>
        <p:txBody>
          <a:bodyPr>
            <a:normAutofit lnSpcReduction="10000"/>
          </a:bodyPr>
          <a:lstStyle/>
          <a:p>
            <a:pPr>
              <a:lnSpc>
                <a:spcPct val="170000"/>
              </a:lnSpc>
              <a:buClr>
                <a:schemeClr val="tx1"/>
              </a:buClr>
            </a:pPr>
            <a:r>
              <a:rPr lang="zh-CN" altLang="en-US" sz="2800" b="1" dirty="0">
                <a:solidFill>
                  <a:schemeClr val="tx1"/>
                </a:solidFill>
                <a:latin typeface="楷体" panose="02010609060101010101" pitchFamily="49" charset="-122"/>
              </a:rPr>
              <a:t>实体关系抽取任务介绍</a:t>
            </a:r>
            <a:endParaRPr lang="zh-CN" altLang="en-US" sz="2800" b="1" dirty="0">
              <a:solidFill>
                <a:srgbClr val="C00000"/>
              </a:solidFill>
              <a:latin typeface="楷体" panose="02010609060101010101" pitchFamily="49" charset="-122"/>
            </a:endParaRPr>
          </a:p>
          <a:p>
            <a:pPr>
              <a:lnSpc>
                <a:spcPct val="170000"/>
              </a:lnSpc>
              <a:buClr>
                <a:schemeClr val="tx1"/>
              </a:buClr>
            </a:pPr>
            <a:r>
              <a:rPr lang="en-US" altLang="zh-CN" sz="2800" b="1" dirty="0">
                <a:solidFill>
                  <a:srgbClr val="C00000"/>
                </a:solidFill>
                <a:latin typeface="楷体" panose="02010609060101010101" pitchFamily="49" charset="-122"/>
              </a:rPr>
              <a:t>CasRel</a:t>
            </a:r>
            <a:endParaRPr lang="en-US" altLang="zh-CN" sz="2400" b="1" i="1" dirty="0">
              <a:solidFill>
                <a:srgbClr val="C00000"/>
              </a:solidFill>
              <a:latin typeface="楷体" panose="02010609060101010101" pitchFamily="49" charset="-122"/>
            </a:endParaRPr>
          </a:p>
          <a:p>
            <a:pPr>
              <a:lnSpc>
                <a:spcPct val="170000"/>
              </a:lnSpc>
              <a:buClr>
                <a:schemeClr val="tx1"/>
              </a:buClr>
            </a:pPr>
            <a:r>
              <a:rPr lang="en-US" altLang="zh-CN" sz="2800" b="1" dirty="0">
                <a:latin typeface="楷体" panose="02010609060101010101" pitchFamily="49" charset="-122"/>
              </a:rPr>
              <a:t>TPLinker</a:t>
            </a:r>
            <a:endParaRPr lang="en-US" altLang="zh-CN" sz="2800" b="1" dirty="0">
              <a:latin typeface="楷体" panose="02010609060101010101" pitchFamily="49" charset="-122"/>
            </a:endParaRPr>
          </a:p>
          <a:p>
            <a:pPr>
              <a:lnSpc>
                <a:spcPct val="170000"/>
              </a:lnSpc>
              <a:buClr>
                <a:schemeClr val="tx1"/>
              </a:buClr>
            </a:pPr>
            <a:r>
              <a:rPr lang="en-US" altLang="zh-CN" sz="2800" b="1" dirty="0">
                <a:latin typeface="楷体" panose="02010609060101010101" pitchFamily="49" charset="-122"/>
              </a:rPr>
              <a:t>SPN</a:t>
            </a:r>
            <a:endParaRPr lang="en-US" altLang="zh-CN" sz="2800" b="1" dirty="0">
              <a:latin typeface="楷体" panose="02010609060101010101" pitchFamily="49" charset="-122"/>
            </a:endParaRPr>
          </a:p>
        </p:txBody>
      </p:sp>
      <p:sp>
        <p:nvSpPr>
          <p:cNvPr id="3" name="文本占位符 2"/>
          <p:cNvSpPr>
            <a:spLocks noGrp="1"/>
          </p:cNvSpPr>
          <p:nvPr>
            <p:ph type="body" sz="quarter" idx="11"/>
          </p:nvPr>
        </p:nvSpPr>
        <p:spPr>
          <a:xfrm>
            <a:off x="179512" y="260650"/>
            <a:ext cx="7742238" cy="432197"/>
          </a:xfrm>
        </p:spPr>
        <p:txBody>
          <a:bodyPr/>
          <a:lstStyle/>
          <a:p>
            <a:r>
              <a:rPr lang="zh-CN" altLang="en-US" b="1" dirty="0">
                <a:latin typeface="楷体" panose="02010609060101010101" pitchFamily="49" charset="-122"/>
                <a:ea typeface="楷体" panose="02010609060101010101" pitchFamily="49" charset="-122"/>
              </a:rPr>
              <a:t>目录</a:t>
            </a:r>
            <a:endParaRPr lang="zh-CN" altLang="en-US" b="1" dirty="0">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10" advTm="2174"/>
    </mc:Choice>
    <mc:Fallback>
      <p:transition advTm="2174"/>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sym typeface="+mn-ea"/>
              </a:rPr>
              <a:t>Cas</a:t>
            </a:r>
            <a:r>
              <a:rPr lang="en-US" altLang="zh-CN" dirty="0">
                <a:sym typeface="+mn-ea"/>
              </a:rPr>
              <a:t>R</a:t>
            </a:r>
            <a:r>
              <a:rPr lang="zh-CN" altLang="en-US" dirty="0">
                <a:sym typeface="+mn-ea"/>
              </a:rPr>
              <a:t>el</a:t>
            </a:r>
            <a:endParaRPr lang="zh-CN" altLang="en-US" dirty="0">
              <a:sym typeface="+mn-ea"/>
            </a:endParaRPr>
          </a:p>
        </p:txBody>
      </p:sp>
      <p:sp>
        <p:nvSpPr>
          <p:cNvPr id="2" name="文本框 1"/>
          <p:cNvSpPr txBox="1"/>
          <p:nvPr/>
        </p:nvSpPr>
        <p:spPr>
          <a:xfrm>
            <a:off x="2959735" y="2988945"/>
            <a:ext cx="309880" cy="368300"/>
          </a:xfrm>
          <a:prstGeom prst="rect">
            <a:avLst/>
          </a:prstGeom>
          <a:noFill/>
        </p:spPr>
        <p:txBody>
          <a:bodyPr wrap="none" rtlCol="0">
            <a:spAutoFit/>
          </a:bodyPr>
          <a:p>
            <a:pPr algn="l"/>
            <a:r>
              <a:rPr lang="zh-CN" altLang="en-US"/>
              <a:t>​​</a:t>
            </a:r>
            <a:endParaRPr lang="zh-CN" altLang="en-US"/>
          </a:p>
        </p:txBody>
      </p:sp>
      <p:pic>
        <p:nvPicPr>
          <p:cNvPr id="7" name="图片 6" descr="截屏2021-06-02 下午8.44.21"/>
          <p:cNvPicPr>
            <a:picLocks noChangeAspect="1"/>
          </p:cNvPicPr>
          <p:nvPr/>
        </p:nvPicPr>
        <p:blipFill>
          <a:blip r:embed="rId1"/>
          <a:stretch>
            <a:fillRect/>
          </a:stretch>
        </p:blipFill>
        <p:spPr>
          <a:xfrm>
            <a:off x="205740" y="1604645"/>
            <a:ext cx="8493760" cy="4842510"/>
          </a:xfrm>
          <a:prstGeom prst="rect">
            <a:avLst/>
          </a:prstGeom>
        </p:spPr>
      </p:pic>
      <p:sp>
        <p:nvSpPr>
          <p:cNvPr id="8" name="Text Placeholder 4"/>
          <p:cNvSpPr txBox="1"/>
          <p:nvPr/>
        </p:nvSpPr>
        <p:spPr>
          <a:xfrm>
            <a:off x="469900" y="1165860"/>
            <a:ext cx="2359660" cy="367665"/>
          </a:xfrm>
          <a:prstGeom prst="rect">
            <a:avLst/>
          </a:prstGeom>
        </p:spPr>
        <p:txBody>
          <a:bodyPr vert="horz" lIns="91440" tIns="45720" rIns="91440" bIns="45720" rtlCol="0">
            <a:noAutofit/>
          </a:bodyPr>
          <a:lstStyle>
            <a:lvl1pPr marL="257175" indent="-257175" algn="just" defTabSz="342900" rtl="0" eaLnBrk="1" latinLnBrk="0" hangingPunct="1">
              <a:spcBef>
                <a:spcPct val="20000"/>
              </a:spcBef>
              <a:buClr>
                <a:srgbClr val="FF3300"/>
              </a:buClr>
              <a:buFont typeface="Arial" panose="020B0604020202090204"/>
              <a:buChar char="•"/>
              <a:defRPr sz="2100" kern="1200">
                <a:solidFill>
                  <a:schemeClr val="tx1"/>
                </a:solidFill>
                <a:latin typeface="微软雅黑" panose="020B0503020204020204" pitchFamily="34" charset="-122"/>
                <a:ea typeface="微软雅黑" panose="020B0503020204020204" pitchFamily="34" charset="-122"/>
                <a:cs typeface="+mn-cs"/>
              </a:defRPr>
            </a:lvl1pPr>
            <a:lvl2pPr marL="557530" indent="-214630" algn="just" defTabSz="342900" rtl="0" eaLnBrk="1" latinLnBrk="0" hangingPunct="1">
              <a:spcBef>
                <a:spcPct val="20000"/>
              </a:spcBef>
              <a:buClr>
                <a:srgbClr val="0000FF"/>
              </a:buClr>
              <a:buFont typeface="Arial" panose="020B0604020202090204"/>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857250" indent="-171450" algn="just" defTabSz="342900" rtl="0" eaLnBrk="1" latinLnBrk="0" hangingPunct="1">
              <a:spcBef>
                <a:spcPct val="20000"/>
              </a:spcBef>
              <a:buFont typeface="Arial" panose="020B0604020202090204"/>
              <a:buChar char="•"/>
              <a:defRPr sz="1500" kern="1200">
                <a:solidFill>
                  <a:schemeClr val="tx1"/>
                </a:solidFill>
                <a:latin typeface="微软雅黑" panose="020B0503020204020204" pitchFamily="34" charset="-122"/>
                <a:ea typeface="微软雅黑" panose="020B0503020204020204" pitchFamily="34" charset="-122"/>
                <a:cs typeface="+mn-cs"/>
              </a:defRPr>
            </a:lvl3pPr>
            <a:lvl4pPr marL="1200150" indent="-171450" algn="just" defTabSz="342900" rtl="0" eaLnBrk="1" latinLnBrk="0" hangingPunct="1">
              <a:spcBef>
                <a:spcPct val="20000"/>
              </a:spcBef>
              <a:buFont typeface="Arial" panose="020B0604020202090204"/>
              <a:buChar char="–"/>
              <a:defRPr sz="1350" kern="1200">
                <a:solidFill>
                  <a:schemeClr val="tx1"/>
                </a:solidFill>
                <a:latin typeface="微软雅黑" panose="020B0503020204020204" pitchFamily="34" charset="-122"/>
                <a:ea typeface="微软雅黑" panose="020B0503020204020204" pitchFamily="34" charset="-122"/>
                <a:cs typeface="+mn-cs"/>
              </a:defRPr>
            </a:lvl4pPr>
            <a:lvl5pPr marL="1543050" indent="-171450" algn="just" defTabSz="342900" rtl="0" eaLnBrk="1" latinLnBrk="0" hangingPunct="1">
              <a:spcBef>
                <a:spcPct val="20000"/>
              </a:spcBef>
              <a:buFont typeface="Arial" panose="020B0604020202090204"/>
              <a:buChar char="»"/>
              <a:defRPr sz="1350"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9pPr>
          </a:lstStyle>
          <a:p>
            <a:pPr marL="0" indent="0" fontAlgn="auto">
              <a:lnSpc>
                <a:spcPct val="100000"/>
              </a:lnSpc>
              <a:spcBef>
                <a:spcPts val="0"/>
              </a:spcBef>
              <a:buClrTx/>
              <a:buNone/>
            </a:pPr>
            <a:r>
              <a:rPr lang="zh-CN" altLang="en-US" sz="2800" b="1" dirty="0">
                <a:latin typeface="Times New Roman" panose="02020603050405020304" pitchFamily="18" charset="0"/>
                <a:ea typeface="楷体" panose="02010609060101010101" pitchFamily="49" charset="-122"/>
              </a:rPr>
              <a:t>模型结构：</a:t>
            </a:r>
            <a:endParaRPr lang="zh-CN" altLang="en-US" sz="2800" b="1" dirty="0">
              <a:latin typeface="Times New Roman" panose="02020603050405020304" pitchFamily="18" charset="0"/>
              <a:ea typeface="楷体" panose="02010609060101010101" pitchFamily="49"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sym typeface="+mn-ea"/>
              </a:rPr>
              <a:t>Cas</a:t>
            </a:r>
            <a:r>
              <a:rPr lang="en-US" altLang="zh-CN" dirty="0">
                <a:sym typeface="+mn-ea"/>
              </a:rPr>
              <a:t>R</a:t>
            </a:r>
            <a:r>
              <a:rPr lang="zh-CN" altLang="en-US" dirty="0">
                <a:sym typeface="+mn-ea"/>
              </a:rPr>
              <a:t>el</a:t>
            </a:r>
            <a:endParaRPr lang="zh-CN" altLang="en-US" dirty="0">
              <a:sym typeface="+mn-ea"/>
            </a:endParaRPr>
          </a:p>
        </p:txBody>
      </p:sp>
      <p:sp>
        <p:nvSpPr>
          <p:cNvPr id="2" name="文本框 1"/>
          <p:cNvSpPr txBox="1"/>
          <p:nvPr/>
        </p:nvSpPr>
        <p:spPr>
          <a:xfrm>
            <a:off x="2959735" y="2988945"/>
            <a:ext cx="309880" cy="368300"/>
          </a:xfrm>
          <a:prstGeom prst="rect">
            <a:avLst/>
          </a:prstGeom>
          <a:noFill/>
        </p:spPr>
        <p:txBody>
          <a:bodyPr wrap="none" rtlCol="0">
            <a:spAutoFit/>
          </a:bodyPr>
          <a:p>
            <a:pPr algn="l"/>
            <a:r>
              <a:rPr lang="zh-CN" altLang="en-US"/>
              <a:t>​​</a:t>
            </a:r>
            <a:endParaRPr lang="zh-CN" altLang="en-US"/>
          </a:p>
        </p:txBody>
      </p:sp>
      <p:sp>
        <p:nvSpPr>
          <p:cNvPr id="8" name="Text Placeholder 4"/>
          <p:cNvSpPr txBox="1"/>
          <p:nvPr/>
        </p:nvSpPr>
        <p:spPr>
          <a:xfrm>
            <a:off x="469900" y="1165860"/>
            <a:ext cx="2359660" cy="367665"/>
          </a:xfrm>
          <a:prstGeom prst="rect">
            <a:avLst/>
          </a:prstGeom>
        </p:spPr>
        <p:txBody>
          <a:bodyPr vert="horz" lIns="91440" tIns="45720" rIns="91440" bIns="45720" rtlCol="0">
            <a:noAutofit/>
          </a:bodyPr>
          <a:lstStyle>
            <a:lvl1pPr marL="257175" indent="-257175" algn="just" defTabSz="342900" rtl="0" eaLnBrk="1" latinLnBrk="0" hangingPunct="1">
              <a:spcBef>
                <a:spcPct val="20000"/>
              </a:spcBef>
              <a:buClr>
                <a:srgbClr val="FF3300"/>
              </a:buClr>
              <a:buFont typeface="Arial" panose="020B0604020202090204"/>
              <a:buChar char="•"/>
              <a:defRPr sz="2100" kern="1200">
                <a:solidFill>
                  <a:schemeClr val="tx1"/>
                </a:solidFill>
                <a:latin typeface="微软雅黑" panose="020B0503020204020204" pitchFamily="34" charset="-122"/>
                <a:ea typeface="微软雅黑" panose="020B0503020204020204" pitchFamily="34" charset="-122"/>
                <a:cs typeface="+mn-cs"/>
              </a:defRPr>
            </a:lvl1pPr>
            <a:lvl2pPr marL="557530" indent="-214630" algn="just" defTabSz="342900" rtl="0" eaLnBrk="1" latinLnBrk="0" hangingPunct="1">
              <a:spcBef>
                <a:spcPct val="20000"/>
              </a:spcBef>
              <a:buClr>
                <a:srgbClr val="0000FF"/>
              </a:buClr>
              <a:buFont typeface="Arial" panose="020B0604020202090204"/>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857250" indent="-171450" algn="just" defTabSz="342900" rtl="0" eaLnBrk="1" latinLnBrk="0" hangingPunct="1">
              <a:spcBef>
                <a:spcPct val="20000"/>
              </a:spcBef>
              <a:buFont typeface="Arial" panose="020B0604020202090204"/>
              <a:buChar char="•"/>
              <a:defRPr sz="1500" kern="1200">
                <a:solidFill>
                  <a:schemeClr val="tx1"/>
                </a:solidFill>
                <a:latin typeface="微软雅黑" panose="020B0503020204020204" pitchFamily="34" charset="-122"/>
                <a:ea typeface="微软雅黑" panose="020B0503020204020204" pitchFamily="34" charset="-122"/>
                <a:cs typeface="+mn-cs"/>
              </a:defRPr>
            </a:lvl3pPr>
            <a:lvl4pPr marL="1200150" indent="-171450" algn="just" defTabSz="342900" rtl="0" eaLnBrk="1" latinLnBrk="0" hangingPunct="1">
              <a:spcBef>
                <a:spcPct val="20000"/>
              </a:spcBef>
              <a:buFont typeface="Arial" panose="020B0604020202090204"/>
              <a:buChar char="–"/>
              <a:defRPr sz="1350" kern="1200">
                <a:solidFill>
                  <a:schemeClr val="tx1"/>
                </a:solidFill>
                <a:latin typeface="微软雅黑" panose="020B0503020204020204" pitchFamily="34" charset="-122"/>
                <a:ea typeface="微软雅黑" panose="020B0503020204020204" pitchFamily="34" charset="-122"/>
                <a:cs typeface="+mn-cs"/>
              </a:defRPr>
            </a:lvl4pPr>
            <a:lvl5pPr marL="1543050" indent="-171450" algn="just" defTabSz="342900" rtl="0" eaLnBrk="1" latinLnBrk="0" hangingPunct="1">
              <a:spcBef>
                <a:spcPct val="20000"/>
              </a:spcBef>
              <a:buFont typeface="Arial" panose="020B0604020202090204"/>
              <a:buChar char="»"/>
              <a:defRPr sz="1350"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90204"/>
              <a:buChar char="•"/>
              <a:defRPr sz="1500" kern="1200">
                <a:solidFill>
                  <a:schemeClr val="tx1"/>
                </a:solidFill>
                <a:latin typeface="+mn-lt"/>
                <a:ea typeface="+mn-ea"/>
                <a:cs typeface="+mn-cs"/>
              </a:defRPr>
            </a:lvl9pPr>
          </a:lstStyle>
          <a:p>
            <a:pPr marL="0" indent="0" fontAlgn="auto">
              <a:lnSpc>
                <a:spcPct val="100000"/>
              </a:lnSpc>
              <a:spcBef>
                <a:spcPts val="0"/>
              </a:spcBef>
              <a:buClrTx/>
              <a:buNone/>
            </a:pPr>
            <a:r>
              <a:rPr lang="zh-CN" altLang="en-US" sz="2800" b="1" dirty="0">
                <a:latin typeface="Times New Roman" panose="02020603050405020304" pitchFamily="18" charset="0"/>
                <a:ea typeface="楷体" panose="02010609060101010101" pitchFamily="49" charset="-122"/>
              </a:rPr>
              <a:t>实验效果：</a:t>
            </a:r>
            <a:endParaRPr lang="zh-CN" altLang="en-US" sz="2800" b="1" dirty="0">
              <a:latin typeface="Times New Roman" panose="02020603050405020304" pitchFamily="18" charset="0"/>
              <a:ea typeface="楷体" panose="02010609060101010101" pitchFamily="49" charset="-122"/>
            </a:endParaRPr>
          </a:p>
        </p:txBody>
      </p:sp>
      <p:pic>
        <p:nvPicPr>
          <p:cNvPr id="4" name="图片 3" descr="截屏2021-10-12 下午4.26.39"/>
          <p:cNvPicPr>
            <a:picLocks noChangeAspect="1"/>
          </p:cNvPicPr>
          <p:nvPr/>
        </p:nvPicPr>
        <p:blipFill>
          <a:blip r:embed="rId1"/>
          <a:stretch>
            <a:fillRect/>
          </a:stretch>
        </p:blipFill>
        <p:spPr>
          <a:xfrm>
            <a:off x="666115" y="1602740"/>
            <a:ext cx="7508240" cy="4790440"/>
          </a:xfrm>
          <a:prstGeom prst="rect">
            <a:avLst/>
          </a:prstGeom>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TABLE_BEAUTIFY" val="smartTable{d73fb157-4779-493f-9a39-a3179fd234ac}"/>
  <p:tag name="TABLE_ENDDRAG_ORIGIN_RECT" val="397*168"/>
  <p:tag name="TABLE_ENDDRAG_RECT" val="0*194*358*15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a:tailEnd type="triangle"/>
        </a:ln>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334E55B0-647D-440b-865C-3EC943EB4CBC-1">
      <extobjdata type="334E55B0-647D-440b-865C-3EC943EB4CBC" data="ewogICAiSW1nU2V0dGluZ0pzb24iIDogIntcImRwaVwiOlwiNjAwXCIsXCJmb3JtYXRcIjpcIlBOR1wiLFwidHJhbnNwYXJlbnRcIjp0cnVlLFwiYXV0b1wiOnRydWV9IiwKICAgIkxhdGV4IiA6ICJYRnNnV1NBOUlGeDdXVjk3YVgxY2ZWOTdhVDB4ZlY1dUlGeGQiLAogICAiTGF0ZXhJbWdCYXNlNjQiIDogImlWQk9SdzBLR2dvQUFBQU5TVWhFVWdBQUFiVUFBQUJVQkFNQUFBRDM2N1I5QUFBQU1GQk1WRVgvLy84QUFBQUFBQUFBQUFBQUFBQUFBQUFBQUFBQUFBQUFBQUFBQUFBQUFBQUFBQUFBQUFBQUFBQUFBQUFBQUFBdjNhQjdBQUFBRDNSU1RsTUFxKy9kelVReVZJa1FacG03SW5aZUNLQjVBQUFBQ1hCSVdYTUFBQTdFQUFBT3hBR1ZLdzRiQUFBS3UwbEVRVlI0QWRVYlRXaHNWL25NeSs4a21TVG9TbDVsSHJFZ1d2c21mV2tYaFZjbjJteWt5Z1NLb0lMTllDbUlGaVp1dXFwTVFLR0xGaE9iVllVeXM1QlNjVEh2dWZDbkxqS3RpQWpLaE9laTZzSVpSSVJDUzE0bTBiYSsxeDYvNzk1NzdqM2ZkNzQ3T1hjeUx5KzlpOHc1My85M3p2bk9kNzV6YjVRNmkrZk5GNjcwcXhrVWpmY2ZmQzBMZlFiUkl5Yk4vMHRyZmJTZlFXcXVySFgvbHhrWTdocnBnZGIzZlRPajl1OVV0UDR6NC9uQjBTY1I4dDB2OWgrck10VGQ2ajZwOWFlejY1N3NhTDFGMkhhUE8vcWFVay9ycXgvWGh3UnoxenBUZWpoTGdPOFdNYnJUbTlMdnFYbjlHNlcyOVNKQnBYUnl1ditwQjlmV0hyMnlwUDhUazB5V0VQam9GYjBjZzRadTFEU09kdlFVOWRMSzJ0cmF5bEpKcnh1WStsWUFYQ2tkeFpDZ3NXRXpLalVCYzZYMVR2RXJnQnkzYktWTXBMY0FjUjQ5NzhhSWFRTjZQd1lOM1NqcDQ0VFh5SVhmelJpNmJhQTdNUWdiODFyLzF3TE1mYUJVU2YvOE5vS20vWmJDelBQM2xBTFo5MTVzeHBJS0w0U3d4eElEWWx6R0JsaVlyQWYxNnZVM0FtWDlMN3lXeVBsckNEditWUUlLV21SVVZIY1Y1NjNVUnRTTVpuT01RUEdCbGExMU1ta0J6VGlBTHUrTDVObUFJR2laY05SUkd4dXpDbXo1N3hBcTdNQjg3aVRBN1o3S0Exa0FnUUZMRUlOYklJUUg1NHpXbngzTTVJbGRvRkdENjhuZFhGcTYzM1RsMWJRVmxLcThyeWJNR3BqVmZaZGNoalJBM1NXS210VzNyVEdqdUV3OWtMMUZHR0R3SGN2MjlCOEpUZGdCMW1ZTXpzTXFoR0ZwQjRBNU80WmpFckV4Qityc3NBV2lyclc1aVR5K1FEQ3dSMms3b0sxS1FBVzIyMGRJd2xxNGpOdWozZzl3Ri96MkVxVEZnS081UkZYZWl4U2M5b2NZR0Fpcmc3WnJST3c0bTlvSTZiQXVHSmU2K245RXdLQU9hS1BCT1N0ckd5UWpCZWNZcUNBQzlVMUN2U2NQcE1OYU16dmVnWWFFNFBrVVFkMm1UWHNnYTdOSlBOdU9nU29IeXNpdVBKOHlrQTdyZ1k3eWJZZHZEd09NMlFCMWJRcy94YmROQzVleDZSaUl1NTBPTXJDUlZFODVIVHFzSFpOTytLSTJrcVRmQzZET1BvTFVyS09FUko4QjVoaUlwd3VTdUNiMXFpelBZVFV1UVlLcXlpd0NGSFBPaHdrOFgzbzQ2Wnl5NVJnWTVHUjc3M3p4YUVmV3dWa0xKbkRtbkNRaUN3aWd3R1dmWXNiNit3T0lzNkc0Z2NEZEJXM0xpWlR5L1VtYnREZ3JURmM0Q2cyb0IveWZDcWhML09td1pPY3Z4NlhrQmdJRm51ZVNmVzR1ZFgxeDFwd1oveFptNDNuZnRkVUNkVnZHc0ZtNlp4cndjTC9jUUpBQzQyOE4vQjdaTTIwbG5QV0NTY0lWblBhRm16YnRnRGJtbkVzR2YyQ0Zub0VOL2NzTlJFR2dMRDRQenR1aFI3VncxbTZVT3VEVXRxVlV2VTJwVTN1WWMwd3BNc1ZPRGFsTVhnaHVJRElWUWR0NnhGMi9sU3FHczdhaWxReFZBTVJQeDBoSTVZOFFtSE5NbHFtUjVITVM1MGw0YmlEU2I0QzJ4WkJ4VXJmRGh2Q1hzeGFqcFRXTGNUZnBXOEdGT1NjVVh5Z3RDM3FHQm5FRFVSQ20wNXVoeEJzRFRPU3NwV2hBZ3FwN0xEVk1IVk8zUVYwemdPNkc1WjlETVNTQUc0aGlNSjJHaDkxOCtUUHBjaGtyaE5sbVFEeUZlOHAyTlBIcDdER21DK3BXZzE1bGhBa0FCRElEQXhXWVRzT1R6M2hxQW5CWm9WclpDZGhWK1ZqbE1weWM0cHlUaTZNOGxIUGF2NUp2S2s2blJiT0JTV29ZNjB4Y2tON1FYeDRRcG80b3pEbkIxci90WHhrNVFpUUFNekFrd1hUYWcrWjBGQWNTb3p2bEgvdUVvZnRoLy9lbTZmR0xsVDZHOVV5U3dqMjRQRWhFM3dBWW5McGFBODlPSXF1SFNvZWtDT3Fxc0QyYlRPQVFEQW5vaGpORXVUR2RRbGhQbUV4QXNhYlhrRmdOTXN0dkhkUmRVNFcwZWlNU2xYL3FxMm5QdnF5dFp2WmZHeDFkWW5RSGJ3Z0x3Zm5ENWh1eUhlYWMxSG9qa3ZvaWpFREtrM0pRcXlkSEVNdXlFZ2hSSjVWU1lKTC9SbThKZDVxem9PMWRWVW1yTnlMNkRhQktlVkpPTTN2c0ppWVVCRkM5T1g1Q0tRVXI5NUpqNXpDQVNkQjIrOFFFa01NQmw1K0hSSzJ3UjBrSFJsaXB1ajB3QVlBMFdMbURVb1NvVHdhV1FWM1IveUFqQzNHZ01QYnZPMENseGtEWjRZbWxWTVVVYklLRVRLQURVRGZxQkJEY0gyd0tac0JSM3E3aFFvckpDcnRkdmpHcWdHdUF0bEVuQUFWUkxKNEZNSjA2RzBXWDY0YzRHWTFGZU9wYUZZYjROS0NKc2o2cWlnSXE1a1JwWWZmbzFSNWcvaktpTnk2WVQyVTdMUFdabW9XdmxYUy9KN01VblRjUVVHMjZjd3lCY3ZucnNvUXNVTWdtY2FHZmhTK1ZGaGZDb1JSc3lGRVM5dmNOb2VEL0hnajUzSDZxRGs5RWQxU0wyK2pMbFdIZC9jejA2QzlXT1lzVXBGVGgreHlpMUQ5QXlPbVhVeXNsN0YxOTNwQy9kN1NPeis2RUM4dU9Kb0hJbmFjaDZiNnlJK015UUl2MnBXRUd2a0drQlhCT1hKVVkzQjRyRGJiWlc2ZjNUSTZBUVhaNzRXQit4QnpnRjl4NVo1dDFVcUJvUmI2eVR1QmlCQkNLb1RwMWVlSzZYc0VOcHhkMm5kTDFTbmlQc3p0UDN3akk2Q0dzS3VuTTVSZmNSYzFQMDI0S0ZPeDVsdGQ5V0FkNFJFRFcraTFmRWtkNnp5ZTRZU254dWx4SWdjeTVsNy94Qy9Da1I2QXcveDdwTFh2OUJsNFFQV0duTEtRM2gweVljeWtGRWo3Y3BCN2d2alc4SW1BRFdGT2VsUHF0THRXbWVKeGNKRGFwaVRmdTdWRUlGZ3VyRENTbFFFS1NXM3JnMzNBTTdSRWcyQ0R1YUlSSVphN2ZWRmZhVFBCT29Va2s1enZIRmY3NTZJSjVUMG9vVCs0NHZ1MzVSTURKY2gyS0J2Y0NLZHpnM2oyRTEzS3JsQnRZdHlqRXIrZjRWdmFKQUQvWmhBb003QkVBZHR6ZzdteUJ3Nnd5RmxrZFdTNkErNFlSMEhiSlRnOFJEUVFnRGM4WnVCdWQwMnhYRkZrOUxPSytZUVQwUFBneWs0Z0cxc21uQXlCejdBTjh1OE51VmtSV0R3TzRieGdCVlErK3pDU2lnWHU4ZW11MThSVS8yOHhFVmc4RHVHOTRQZW5CbHAxRU5MQVV2MytMQkpZMzhXb0ZKczkrUkZhYklLWE5mYXNKTlg0S2F6YXdaQ0FvcDN0aUhvOE5KUjd3bkZWSWdhSXR6TGRDbVh4Z0lySU1CK1FHb2hTNEJyRS9NSUdxOVBQNGNvQ1hRNHhWU29HaVRiWnZyLzcySG5BTm5IdjkxMitKeEtjQk1nUFZ6UFBYZjRmSzlOV0xQOXF4QmNOcHllNUNtN0ZLS1pCeGhGM0xOM3lQYng2V1lVVFdiTUFHMjM4M2pDcjRoU0JMbm9aenFHYXNVZ3BNMksyVzVSczBsMWJndndId28vMkhMWkxSTkptQnFnYi9qd0QvSXJBQy80OUF2K05xT1Jma2xOVk9nZitFZ2VGUFB4NHB5N2ZSK0pBbXBjSG1MWTBPM2hOZllqakthcWZBTW5jTSsyM0RmdTU4ZzJKdHl4Z1gvVGJJc05ncDhLY3I3bk4xM2JDZk85L2d1NHg5WTV6b201Z0NHVWZZUFhlK1hXQW5URENUekp1Y0FqOGF2bTFnRlREMWlHMHM4VTFPZ1RaNTNENTM4MWJFclFUM2krUWh2aUhZVFlFSnNkVTZiNzVCalhWTnFkcXlaU0pkazRod1U2Qk5IcmZQbTI5UVkxWGg0OE5tYkNBMG5IbHpVNkJOSHJmUG0yL1RlTXNXN0JleGlhNXZiZ3BNaUszV21ma0dGem85UzI5YWN4NC8xcHFqQlJ5Zk55RUZpdUxPMHJjdDBRSUtuTVFVY0xCS2dGQjNOVzJBa0FKdGROdytNOS9Hbkp2STJBYlM2UFRWTEQxZ3FoYTcya3hTNExQdXNXVGxMcHhMWU4rK1NaeEk2ZXpDZDROZm9yaGkvTUZrQ0U5U1lGa0xUOXR3bjltOGdTSWFSY1lDL3Z2MjBoOG9DTklDL1VvaFNZRmlIZEEwN0dmbUc3eWhIL0lqWVpoeGtzcWxGR2pjSWI5bjU5dXVIcklxM0diRnE1UUNpVSttYzNhKzVlSGxKei9oR3lzRy9jSzAwY1VzcFVCUkFGd2s5RVRFNklFL2hyaXBaaGI3a3hMLzdFWktnYUpZK0tCcVVVVGNBZURqY0QvNFhMYXBlL050ZUIzWW83WklLWkJTWU8rbGw1K0N4WHo0ek45ZWNuRjNBdkp0M0xQWE0waUdwQ2g4ZGlPa1FFZW1kYkhWYzVCM0JKQi80dnJyV1NadStrOFhYM0VORVZLZ1F6U2grM0N4RmR4cjlSemtlUVk0S1hDd3NmOEhCZnRXV0pUUXI4NEFBQUFBU1VWT1JLNUNZSUk9Igp9Cg=="/>
    </extobj>
    <extobj name="334E55B0-647D-440b-865C-3EC943EB4CBC-2">
      <extobjdata type="334E55B0-647D-440b-865C-3EC943EB4CBC" data="ewogICAiSW1nU2V0dGluZ0pzb24iIDogIntcImRwaVwiOlwiNjAwXCIsXCJmb3JtYXRcIjpcIlBOR1wiLFwidHJhbnNwYXJlbnRcIjp0cnVlLFwiYXV0b1wiOnRydWV9IiwKICAgIkxhdGV4IiA6ICJYRnNnWEdoaGRIdFpmU0E5SUZ4N1hHaGhkSHRaZlNCZmUybDlYSDFmZTJrOU1YMWViU0JjWFE9PSIsCiAgICJMYXRleEltZ0Jhc2U2NCIgOiAiaVZCT1J3MEtHZ29BQUFBTlNVaEVVZ0FBQWJVQUFBQmxCQU1BQUFBNHpXQjFBQUFBTUZCTVZFWC8vLzhBQUFBQUFBQUFBQUFBQUFBQUFBQUFBQUFBQUFBQUFBQUFBQUFBQUFBQUFBQUFBQUFBQUFBQUFBQUFBQUF2M2FCN0FBQUFEM1JTVGxNQXV6S1o3MllRM1NLclJJbFVkczF1VzVtOUFBQUFDWEJJV1hNQUFBN0VBQUFPeEFHVkt3NGJBQUFMNzBsRVFWUjRBZTBiUzJ3a1YvSDVOenRqZSsxRldnVWlJY1lSSUtSd0dBc0kwZ3JFTE1KOERpUmpCWWxMSkR5SEpRNFh2Q3V0MWdTSnpCd1djaURST0N4YXVJMGxCRUVnc0tNY3VJQTg0UVFuT3doRm5MQWpFQUVoZG5iWklZNEorRkhWM2EvN1ZiM3FtZTcyVEsrUnRnL3VldlhxK3o1VjlWNlBsYUxQMkFKdGo3U1ZxektseXY4Y3FUZFVlSzdLMUpqV0MxVC9DRnU1S29OcDB6cS9pY3RWR1V6YjNWb3ZyNG5MVlJsTzIvS3EvdHdJbDZFdE9sZGxxcVQvRGY3MW1yWUZJNE56VmFaVUc5ZGpLYWVKeTFVWmVIVU5aMmtubDRuTFZSbE0yNTA2K2phVnk4VGxxZ3ltYlFOZFUybzNoNG5MVlpsUzE5LzJYVlBqdGIwQUd0MHJWMlZLalM4YlY1NDN3T2pldVNvYm5SdjNKZDhmZ2ZzamtPc0lQUGZTMVZRbCtGenZtVWNXY3JVd3E3TENIN1hXaDgwVTdLV0cxcjBQcFdDNFo2VDdXbi9xeHltMXY3K3I5YnNZenk4T3Y0K1k5LzY1OS9jbUFqKzQydnRISFlGNzkzeEE2OCtuMXo0T0o5ZHR3clo2WE5hTFNqMmtyM3hQMzRXZW4rdlh6K3YvRXBLOEc3TmFIMlhSQ1h6b1FmU1U5MmIxMitxcy9paVU4MUFlVHVqWG9BVFcvVXFva3U1OTlwbGJ0OTY0dW9TSHQrQVpyeUh5amF2NnNzRmtmMWMwam5id3RQWFMrcTFidDlhWGFuclQ0TlQ3UE9SNjdUREVlTUNXemFqVU5JeVExdlgyWDZGekRtd3Qzd1JnVXI5Rm1VaHJIdlo1OFB3bjdKZ3hxRGREVkdhZ3BvOGpYaU1YM3AwUXUyT3c5UkNGd0ZsNmR6TUdYdFQwRis1ZzE0dytHdk1tdFFRekdmOU12ZnhDelpQOTJJM2xrS3I0a28vN1V5ZEVaUVhBd21nOXFDY3VuUGVVOWY3MlNDVHcyejd1K09NUnlvUElxS2pXQWM1YjdSeDJUZWxlMVZzTUU0UFdPNnhzcmFOSjgrVE9BZXJScGdlZTdBOEl1a3drN0tLMkRrR3BMb1Q4UDFBVXRIWmdDVWJJblQxVkFESVBNNldEeFZDeUYwVkVhMEVneEp6ZERCYTRQMjNnRTczbjZhN0I5ZVFHbHhYZGl4Wk5xSzZpclUycEdrMDFiZFlBeVBEMzJaejIxbWpJNGdKcm9PNGlSVTlvL3hCT3NSbGFJSHVic01IZzZ4N0JLRlhWRHpBTU5vRTE4cmdBa1FaY091ZlJsWFFRSHlkWkxIV2x3QVV2djNKdFdjSE5aVWlCQVFQM0tIa1p0QzBRVkZHMmtMQVdIOFh3cUpzZTQ2UVpuYldCQ1E0M0hNMGxxdHN2L2hEREJqU0lnUjd0TG1oYkpGeHpiR3FEVG9kMTNrU09sZ21QdTN4T2lGeXZBZG8wd1U3STJnaE5zb1pqb0pvSFpiY0pjMVVlU0llMVlpSmU2RktWU1NKaS9VWWIxSFZzL0w2c3pTWkpDRHNHd3AwVGk4cG5Zd2JTWWQzWFFiNE5YYW9GRzdDUE1WdWd6dCtsUHRFc0Q1dDllQWQwT1FaaXRLUFJiUmNxRHVseFdNc21uVFFDYThmdGFDT0pBTndrcUxOTGtJcFZTc1N3SkVVN0JtSjFRUkxYdUQ2UWhUbXNacDlDcVBYakV3VE91c3diWVRIbldCVjFvWFl0NmpzaDVCam81V1E3ZGw0NnJNczZPR3ZSYkJ5SWZRc2V5eVJkQUtJWTROSldwWHFtMXhUSnNpQzVnU0NqQmRvdVI3SWFjUitPT0N2VUUzV1BiY0pFdm9yK1Z5UW5EdXFDdW1iWVdSN2k5MFZ1SUNqQmVzNHZLMURqR0V0Mm9SV1l1LzJsRjZCS1p2ekRhcVNLTzJuaUlHS1JvQlZRdDIwNkptak1OT2hzYjI0Z1NJSHhOL2tKV2xWV3lVWnFPR3RZaE13YmRpOU10cXcxRURGSDBEeW91MmlhKzliV003ak1iMjRnQ2dKbFlkVjFsczZOclllenRuUXdERnZCMFFJaWJnZTI3NkxONU1LWWM4eFJaSlpWRFM1MUdndzNFSG5ib0cwekVMTExDcUlBalMvT3VtSlc4azZRc2YxOVYydGFQQUtJT2Nka21jcWcwbHJnajBkeEE1RnlDN1J0K0N6akpLOVNNWnkxYlpaV044Z2FjMmp6ckxHYk1sdXRHcWp6bThYYWdQVnJjU1VBdVlISWd1bjB0czk3M1FyUFhCcG5yWmtCTWJGaERCUFhwU2dzY1FGQmV3ZlVMWHZ3cW4vOGk2RkxqZVlHb2dCTXAzN3dMalErRXkrUnNVTEc3bmpFVUkxc2VzQU0rbGJlOCtBK2YxcWc3c0RyN3c0eEFZQkFacUNuQXRPcFgvbk14U1lBbHhVeWR0MWpoMnNLNzYwS3RidnFxd09YWkpSelN1RXU5L2xQK2xmeURlOFEvSFRhTmdGTVVzTllwOHo5QWR3RUJlUmIrajBKQWgvbUhDLzA3eVRJOUpJaGNUaG1vRSsyQXRwd0tjMVlCMnRYQUdmOTdrMmZwbkIrSXlBdWZPTHdPeTRmeCtCSkg3ZjFWSlRDT1VtMk5qZlFrd0pJcitwYTZYdVVFbG16V05FR2RRc1FuczEwWjVFaDhiUlk0ZVRSWURxRmJUMXRBcC9FS0c5Vm1YSUFkaGZVTGFwaUVGRGlpQXNQL3lUdWFjbzhGUk4vN2U3Z0VxUGxCeFM3eDRiblRheTNrVmxnUCtmRW5qY0NrWmRnQkdJZWI3ZTZtbUhNTmwxc0RZUkFtT3QvbEFLVHpNWnlKYVRCUVAwQzVWbzM3cndSaU5xS2NRelFNZFZNMVFSc1lneGdkV2V1MXlSSTNvQ1ZlNUhqTXJVaEllbzdBeE5BQ1FkY2ZyNHVxb1VZSlJXTUZaQnhybThDQUdtd2N2dWxDRkdmakd5QXVuYnNlVVBtR1l5RnNZY2psdk9jQVdWSFFabmhkSWFJcmptd2haaU13RDZvRzNZQzhPNFBPb0pCVUZyWVp6aWZZcno3QUNXOVBxd050d2JhaHAwQTRBT2dmT3JIZE9vRWloYlhEL3RrT0JiaFNmK0FqdHVKVzlNTmZiZ2dTdW1haXRMcXJUcng2TmtoZlhIQmZDcmJZYWxQQlJaL1d0TTlMSzJFcCsxOGdjQmZGRHYxM2o1OEtmdVJ3SjRTQmRra1BPaW5aSlhKY1NFY2RlUSt2S084eUx1MmhMcjN0eURrazAxT21iYmRHdGJpTm9wTERWaDNYelF0K3NaVGpwT1hpNytoUk5oNkhvU2NmRG10eEd4N1YxOWl6RGZMV3Q4VXFmSFlzU3oyVU9SRGtIUWZyMU5jaGxiYnZqVE13Qyt4Rk1HNWp0U0JtN3NwZFZBY2hObTdkWXJLMUpKMlFDWkJOaFBNanhNZnNEL1o1aTQ0WWRaSmdiYXlFQzUwTjBNWUFYRUhFSXBNalYxNTRwSnRicWhlMkhXS2t3SkZvMTVrZDU1SmQ0QW9MQjRKcStwTm9YY2xaajRwYVZ2M21oVGpwa0RhNzdWZTRVZEdQQWN3UVFLYlNudCtLOVRFMHFLYVpIUERVdUxuY2lFRk1pdWYrdUZId0pNOWdvWDVUNURlTGdGZnpCTnpmcXVLWjV5R2tONklPZGdRNWx4S2dZUVBnOVRUM0xlMVJPbHRLOFl4UU1lYzMyRERiUkx0Mk1CeWNvTmlwODgvUmdkYktSanVBMHFrcEJSSVNFcExULzhPeWxBcUNtd1FJeHJoVktuUGIvaXhyVU5sUUF2dkZKWUp0bEErN2g0MkNRby8raTlTVExLVzQxczF5UTVJSnB0UXJYRXZzTmZkM0t0SGNFVjZRRGp4Mm5hYllwSzFITjhhU1haQU10bUVDZ3lrQ3dSNzNjMWQzZ2FIMmNsWVpDWEM1UWIzRFhmQU9abjBaRmpSUUVEUzdUa0ZkNk5qUENxS3JBbXM0YjdoRG5ESE40R2dRU1NpZ2J2a3B3TWc0c3hiV0t1d214V1JkWkErNk9lKzRRNVlTTUNYbWtRMHNNcFBieXV3WmxvOG1JbXNDUXpndmtHQlIzLzFsRUJHSWhMUndGcjQvUzJRMGVqZzFRcE1udjJJckRaQkRNeDlxd2huL0JqV2RHakpRRkJPWTJJQnl3Ym45MHVjVlVpQm9pM010MktEL01CRVpNbUc1QWFpbEdmQnQ4dTJ1T0kzOE9NQVQ0U01WVXFCdHBBUXRuMTc0c012Z0d2ZzNJTWZleTBrR0JiQURGUlRMMTk0SnlyVFYyNzhxbTRyZ1dySmJnTE1XS1VVeURqOHB1VWJmc2MzRDhzd0ltczZKRFBRKzQ1dnRIVnNVV3RPVWMxWXBSUm9Dd2hoeXpjQWw5Ymh2d0h3Ui92WFFvSmhBY3hBVllIL1I0Qi9FVmlILzBjNHJOdEtWcHdMY3NwcXA4RGZtOUd4M3IyT2tXYjVabENqZVZNRCsram9PaGRmbE5WT2dRM0xweEFNUzQ5VDV4c2MxcmFaNTlRM093VithZDE5cm13YTlsUG5HL3d1bzJtTUM5N1VOekVGTWc2L2VlcDhFMzRLU1h5VFUrRC9oMjliZUFxWS9acHRMUEZOVG9FMmVRaWZ1bmxyWXlqQmVCRTl4RGRFdXlrd0lyYWcwK1libkxFV2xhcVFhc1h4elUyQmxrY1JlTnA4Z3pQV2dsTHQ1Y2hDcHk1UnlrMkJObmtJbnpiZlp2Q1d6WXNYb1ltODVsTHdVNm1MVVc4OGxKdHY4OG5PdkdmMU1aeTg2VzBVWDVOQ0NoUWR6Tk0zbnBNbGc4YnhrbUgvZ0hSVjJEV1NrQUlKdlduazVodGMrMndZcGYzZTVaNmFvQVVtYkM5NnRSbWx3RmZjc21UOUh0UWxFTGR2OS9QSjlLM3ExL1ZmVE1OL3Q3V3UyNWdvQlRiQ0l0SUN6aG5hM09ZTkZORmRaQ3pnNzFlWDNrMVJrQmFPQ0NaS2dlSTVZTmtRNSthYkt1dU1QeEtHR1NlcFhFcUJ4aDN5enMrM1ZaM3hWTGpETGhta0ZFaDhNbzM4ZkN2QXg4K21VWnZpRGROR0Y3T1VBa1Y1Y0pHd0ozWU1IL2tWMkRjTHFjVit1Y1ovZGlPbFFGRXMvS0JxUSt3WUFmSkZ1Qi84WlRPVjRPZGVoYytCYlBDbEZPZ0tmZktwaDJFeEgvMzZXMCs2ZmFQQWZMQUJvWG96aFdSSWlzTFBib1FVNk1pMExyYlkwRGlrUTBJVWZuYmh3V1lLV1RQdnVQRzRTeTZrUUlkb1d2ZmdZc3U3MThySk44ZUViQWduQmZZWDh6K1Z0KzdBWm5HYmVRQUFBQUJKUlU1RXJrSmdnZz09Igp9Cg=="/>
    </extobj>
    <extobj name="334E55B0-647D-440b-865C-3EC943EB4CBC-3">
      <extobjdata type="334E55B0-647D-440b-865C-3EC943EB4CBC" data="ewogICAiSW1nU2V0dGluZ0pzb24iIDogIntcImRwaVwiOlwiNjAwXCIsXCJmb3JtYXRcIjpcIlBOR1wiLFwidHJhbnNwYXJlbnRcIjp0cnVlLFwiYXV0b1wiOnRydWV9IiwKICAgIkxhdGV4IiA6ICJYRnNnV1Y5N2FYMGdQU2h5WDN0cGZTQXNJSE5mZTJsOUlGNTdjM1JoY25SOUxDQnpYM3RwZlNCZWUyVnVaSDBzSUc5ZmUybDlJRjU3YzNSaGNuUjlMQ0J2WDN0cGZTQmVlMlZ1WkgwcElGeGQiLAogICAiTGF0ZXhJbWdCYXNlNjQiIDogImlWQk9SdzBLR2dvQUFBQU5TVWhFVWdBQUJIY0FBQUJoQkFNQUFBQ3VRVkM5QUFBQU1GQk1WRVgvLy84QUFBQUFBQUFBQUFBQUFBQUFBQUFBQUFBQUFBQUFBQUFBQUFBQUFBQUFBQUFBQUFBQUFBQUFBQUFBQUFBdjNhQjdBQUFBRDNSU1RsTUFxKy9kelVReVZJa1FacG03SW5aZUNLQjVBQUFBQ1hCSVdYTUFBQTdFQUFBT3hBR1ZLdzRiQUFBWHJFbEVRVlI0QWUxZGEyd3N5VlZ1djJkc2orMXNOa0tRUlhPenVUd0NsOHpkdXhGaUJaczJ5WWFIUWpKT1NDUlFpR3dCRXZ5SU5CWkJTQ2hJWTRMZ0Q0dkczQnNlQzlITy9NeVBDTjhmQ0NJZ0dtOXlFVWdJeGtvaWdVZ2tHNGlRRm9IbXJ1MGs3TzdkTGI1NlYzWFBkRmQxZDQyVEZTWFpYWTlUNTZ0VGZlclVxZE05TTFIMC95bkFEQ3ovMlcvZWUzd3ZBT01yWS9uYWsraktwaklQK0pRZzdlVlJmU3Uxdi9ZaytxYWQvVS9lZ3ZKODA0NnV5TUJlZXhJVm1ZVVo5ZW1UQnpOQ21oWE1hMDhpWStZT2pieEQxcFBjZ2FORjBpZXZXdVVDQmM4UmVwSjdENmdDaWJ3eFo5VmgvTElYa2llNUYyOUszQ1ZmOCs1amQvQWNvU2U1amVWU0tpK1JDOHFWMEN3VDRyUDBQTW45UmVxUisvNmR6QjZlSS9Ra041RWM4NlVsY3NTNUFySTFQd2ZWazl4Zm9EYlo5dTlrOXZBY29TZTVpZVNZTHkyUkk4NFZrTTM3T2FpZTVQNENFWExnMzhuczRUbENUM0lUeVRGZldpSkhuQ3NnTy9WelVEM0p2UVZhSW1USHU1UFZ3WE9FbnVRV2xGT2h2RVJPTUZkQ2RFUys3b1ByU2U3RG10SFcvSGJSQ2Z3OVIraEpQZ0V3cDZxOFJEa0FWOWpjSk5kODBEM0pmVmd6MmtWeTZkM0g3dUE1UWs5eUc4dWxWRjRpRjVTcm9XbVJMUjlnVDNJZjFveDJrL3l2ZHgrN2crY0lQY2x0TEpkU2VZbGNVS2JRZkxTa0R6Q0ZyYWh1RURMSXByQmFQY210dms2RjNiSmhIczhSZXBJN3lXQVRTWWthMzJmWHo2SzBkbjRTRW1hVkVCLytudVQrSSsrUkYvMDdtVDA4UitoSmJpSTU1cFZFOGJGamorckltbDcrckF2dXlzT3Q2MitRaEhQa1hHYnA5VjgrZjZHYW91aVA0eC9laTZMNnAxdlhueGRFQ1hKUm0zdHAvUGV0aTM4U1ZMWDRNYXF1eTMvZXV2NFhac2ZHMC9Gak8xR2IzRFFybmZKWElGQlVRS0k3bDRkTzRsUkh0RjcyNUpvYVNvMWNQUGQ1OGoyb1gyclJGeUJva2pmc0krVHlZYksxZkcrZjlhckhQMFh3b0dsTWZyUk45N1kwZVlyM2xJclZtUHpJdzVRVkVtV0tCeUxMbzR2bll0UGRXaDRCNW9XSWtMdFRtRXl0dmdLQm9pSVNOVnBQVEpVaFRFUDdwWXI1MXVPWHNRQytUSFZ5ZzJ1T1ZwNGFlZmtrK3NxRHZuaENzUDRxbmpTZHJaOFBvbWdFKzVjaWR4M1pTdXY4OTZMb1QzbjBqekU5aU1ZWVJZMjhvRm4weUdlanh1aHZDZUdLcXh2eWNsY2dVRlJNb3M0RlpwNGxHUEEzdisycHA5NTU2MUhEeFZ0dTBjcDMzbEpMT1UveXZQYTVzdkhXRk1BZGZuZDZOOUZTZithWk1mbjZNODhJbWVwdDF0YU9oZkxzYmtXYjVNWDJUMGJSSERVV1NmSVU2eWtWOVJINWR0clVaTjRNWnpwM2VZS2F0amFybnlEZlFNWGloZCtUTnNwMjlnSkZCU1ZhVVU5ZU50V3laV0pUTVNLc0paSFlQUEc2VXY5N2xiL2MwbVM3UjJQMENoK1hHZWE0dzVmQktSRkNOaytpZVhKT1J6Q1d6ekJNY2xmQnZpQk8zeDFtUkVlVTZVdkRZOXE3UjdZRWszck05QWhubnd0UjQzeVp2VUJSVVlsNjB0S3UvdTRqM0dXNC9zYUJFclR4Tks5Nzk3NnFLcFZaS252MlNLRXZjYU40VzhhVnpUQkh6TTNjblBBNzZnalhZWW5jQkkrMmpMNlk1Q25la3lzYUxlSEc5S255TkJoVHBwRlJkS1FzOUlJQWFESVRONW5SNU5yWkN4UVZsbWlCbkNraFZxaVpvZGJXU0l1b2VpczF5WldrMjlSUnJUVE44Y1hlRlRzVGx2cVo1RDhuVmoxT3IwejNhN0JSZlg2U0h4RnVxRXh5MlMzdk9pK05TWmUrcUNPWXZvWDFHcXZYTDVwQ2pZNlM4NW5ISFR2cUZxV1pvVUN3bk1JOCtrclVrRXVXanJnSFRXRkRwd1dlTVBNVkJvUGFaV1AxY2xqcU9zKzNwSTZ3QmhqdW5teVRUM25nR0RQdFg0REM3SEpMOEtWTFRtV1N5MjU1MTZHY3NkRTFrSEttd3RjWkVscUZwUGlPdlUzdDdBV0tpa3MwTmpabHJFc3BQcCtFS0ZvakR3NWx2dlIxVlN6NDBvdzBnejZCUGNHeCs2OTRsUkczcVV0WFI5YjFiOUxsWVhsdnNrbnp5ODNob2ZJeEkxcGpWcFF6Rlo3Y1NEaFhNSEJpbFVnTGxNdFdFY3hjb0tpRVJQUEcrV2NkeXBPSTRaMzZ4eW5VUEtReS9TcVpjZTV3WXQ2N3A0R010MW5nN08remhubHhndjdpZ0RvNzBDQ2RESEpkbVozRFBzN1lyc1JNYTc5d1JwbnlUVEJTSGxSUDdsYXFKcHVwMFRwemdhSVNFcTBhNmtLZEhucUdOVks3N0hNOWcxZlU5SHBEMU93NU5VOTlNdkx1SGRsdXZNM1NseTlEbkJMcTJmS1VpTmtaNUpJaTc4clkxbi9wYVhLcFFPVmVyNTRyd2VqZFozeFVUUjVYM1Q1emdhZ2ZpTEJGTVlsaXd3L0JqYkEvWmJSbTJDVXRZTUhjY2xJekMvSXh1ekVubjV3ZmlEcnA1NkI0SkkvalI5SXdJQTRzclZHYVhOVGtYc1owanBEZXhPd1BKVmRNcFhORlhaNWp4Z2laRTVaeC96ZHpnUkMzNEttSVJGMWgzYWw4VGJCUmswSXJ4bFVhbm5YYjRhRDh5NmNlay94QzNLT2hPdTlFSTJsd210cVB3KzA5TkNFTmNyTTZLejhpbDY5NzQyZis2MmMxaldLNkxwK3JZZnNmc1BZQ1BoVTd0U0E4TkRPQk1GSEZKVnJRYzR2RGlGd3pmRzVXa29jdlBXVUZjdkpJVktEcjlDNnJMYVk5L0t3Y3hXTEpnNTVJZzJQNEhldnlVQ3I0R2VUVEVleVcyTmptZVl0aXVpa3Q2NlkwT05MZHNsbGtsMll0RU9ZczRlZEc3aEp0OFBNS2syZ2VOK0pGUTdhT3NhVVoxUVd6STMyTUxzaGhVcmNsRnNqa0ZoTE94cG1nd1daeW4yVk52MFBkWGs1a2tJdGUrUmZKVmxNcXBtclA3TWpOMzNTM2RJZWMzSXdGd2lyakU2V0g1UzVSWFJwYmRLYVBJOWdoZ2pPcVYvcmN0SjVZOW5xd0pYT05UeE1oQXh5R1BjRU1COUJ0bGpYOWpvNDhCWEVpZzF6MHlyMUEzMjRtaUU0bDA1RzA0YnZ5cEc2NFc0bE9tY1ZaQ2hTVms2aXAzUnlzVXZNT0wxVDY0dGFHZkNhUU9YR0ZHbjlCTEhYalEwdlFtUVBHYTgxWUhFZVdYVVVReXo0ZXVHQVR2VEVLY3NrVWQ0RWp3bGNYcnVKUXFwTUxaNU5taGdMQjhoeWIwTWg3U0xRclExdm8xb2IyQ0ZjTkpmcmlRblZwUVRvaDFiRmNwby9Ja1hEZjJIV0JuN0RXQnl6SWkvOUlySzdHelVVaVptZVFNMUtYZi9KY3Jta2xVNmpyWGhUOXh5R2RmQkVjaUtuUCtGdWFORGQzQlFKQmVUQklLM2xJdEduYzFDTW96NEZrdEtaTmtxd3FjKzBZU2xxR2o5SDNWTHFvVFI0bjMrU2JidThnaXJBbDdUTktGcktkdjgveWh1OU15d1k1YTNiNTEwNnRVL21nZEpFWmJhckZYYkdSUWFjSFVkUnlZU3RvcmtBZ0dJemp4QWc5SkZxWFJoWXNjRTdRbG5ac3VEOEo5a1dLUTYyV1JicFA2dE9VcjE4MVgyYk5IWFp3cUZQakNZZDVoOVV4TjdhelRmT203MHpMQmprdE9xV2U5bmwrbndHQTZUN3IyYWZ6dUVLZlZIVEVLMUhNRmkzN0hEcXVRQ0RFQm01S3lmMGxXalhjSEx5K0lBU25hL2V1WkZySlZkN05TcGh4SnJIY0gxcDhnejFpQjRjMTVuSEllOXFpZGVNejJzSDBuV25aSktkbGw5VFJaNVAyQWUyZ21JNnBCVituajlvM2hlWEI0UlV2TFBvc3dTc1FDS3FPQ2VMSlh5SXNuVDNaRzJjVXVaaWpEbDFFMVNXd3JvNlo0QlFML2Q0UTJ6WjNVSGZaU2hyeVV6c0NkdGZneXgzU0hzbVluVWt1T09aZUZ0VW0vd20rVlNxbVE3cUNPeFI3alhDRkdWRmZmZkhGWEo2YTRBb0V3ck10S0QxTFJTU0srVFN6L2kxb0QrZlVhTEY3d0FzVi9LL0o4MnNGdkNTTDRRL3lYT2VjS1FjaTdkdDBjOXFodGFkOEsyOFMzTk5sL3NwYk1tWm5rbk5HK2YvVk01YWwxcE9NV2pIdFVRMk85MUhaNEg0N3pEajBxNE5hNTNRRkFtR0Q1M3MrUGhGUVFLS200VEgxb0R3REp1c2RjVU9jQmM4aFhEUmNLNUN1Zk83R1oxbVBEOTI2L0xhY3JsYnpuendTbi8vRUhxL3FzQTBLRyt4M2l6SmQvRC9QanpvYmJQLzkwdVV1TEEvYlRPaXJZT0lVSkJoMkRISlJOZkZpUXNKRjJLRkVqZWFEUTBiY2wyR2VMc3hnald2cG1OSTAydStpbG1mRXlDZnk1WlhQdnI3MTV1L2d2S0laQ1JTWm1PVWs0bHMvbCtRVXlyUE5zdTFLeituYUVlQTQwZkM4eFJ6b0R4QVNrL2VJU29mTFI3Q2NZM0xCNzhncWVSZTZMSTNZNitmSTFlQXdiMGc3Mmp6Zmk1NGxXM05Rb3Q0eDQ5eFZCcG9WYlhKZU5lbS9CWWxPVkFQL2RYUyt6Mm03Uk94TEM1aTQ1amFybklNMjE4Y3Y0Rm5oVGkxdjgvOE5DTlFpTDV5d2pyTVJLTEl3eTBuRUR4MThLdWdiQWEvUTdKdzRyUERxQ3Y3dldvOVExaTcyOE1FWTZoNzgrR0gwQVhjalZ5TVBmaDIzTHVZbUovcHBjdm5jUFhJK2tPTnJra2RhM3lVS0crVGlZWUxDa053VEgwODdvcGJHVENhNVdXL2xFNUFVODNWdGNpbDBCMTczTmlkdnRDNUhVbFBHNUxIMitRNTlsVTVFb2l5T1p1Rlh5UG4vUU5HRWx6UVRnYUlFWmltSk5nMXJqck1EbDZOblczaFQzbUw1bm5icXdXQVhUekpiWkJBMWNYY2J6VlNZYWhwRXZYMnhSOXVVZWZubGU2M3JmOCtxYUhXMC9QcUx2Mk1aK3UvWmQxelFEWEhwb1lzRFdzU0N1TUhYTnkvaHYwV3VhdTFNQ2pKNjM2M3p0LzNsb2FTYWU1UE0xdG8zZGtSdC9hdXR4L2FSZjEvcmh5VGQ1T3RYQ0xOZ0RSWk9wQ1RoQllwU21HVWtXbEFITEJhclpTZjNWYmFuVEJhNFdPM0lXdmJVc2NTem9IVnFFM1lKUFJBNXBVWENROHJSa2Rncm5IcVZJZ29LaWJYS0Jib3R2ZFpTWTNYcVhDMm1PbXhTN0NaTXp4NXVxUHhJanRONFhJaGFobHNlcmRCajdwQjhiWGdUK29vVG5xc3FOT1VHdDhnUHd5N0FKV21DUXZia3VzVWRwWlpxRnFsYVRPdjVZQmZLY3hlSHplMThPZjd3ZzlQU2h5ZDBwbXhWd29kMHFaNWVVRjNBZ3dSclIxTkU2Y3lTZEExcUxlbGRwSW1xclFrS2laay9Gc050T1Z2Zmt2SlZqS2xlbjZURG9xLzAzSTl1cTQ4aFR4OHF0UmpUMGxtcUcwS1JSdVVwTlRWdEhzMm03NEVjcCtnblZpeEtFNFczM3lZU1ZGOFpGTEtweFdqS2RWRzlDRGJIaWpHeDlIY1VBQlFUZ1l2MkQ2aUtxUmthalo2V2psTzlRRDNRbFdOS0FPV2p4b2hhbmhQZGxKVmpnUmtRZ0ZubDIrb1UzSkNRV0xYc1pFdWh4OGFiSTFPR1VrbDExWmg0aGpoUUEwT0JQSEE3cHo4MFRYVmtHRVl4UlFhYnV0YlFxQTFBMkNMK1JuR1RpRUN4U1Q4eFB4UW1Dc2FxNnNQZ1JEeFVob1RjTlNhK2F6d2ttamFXS3VxcnhzUmRQTkRqaWdraHpXL29ja1U1M084OXpZcWFHbGdjSHExcC9KcHV5TTdGd2hWRDE1dlpsSlcxQm9URVo4VDFOMUYxckcyOXN1RW5HVldQYWIwT05JYnltTXJFNEg5UnhPS1RZM0V2WXp2VWU5TVNuVFRVM0UvMno4RlJadjdqMzMrWTdCcW9IQkFTQVZsdFA2RThXNEZFTU5sV2owbk1zMVVmdXBOMEtHQ2J5a3FHcDRUNmZ0ZW95VmxJKzhsNU9FUTdtT2FNaE13SGhOdzE0MXZkOUd5RUVLdDZURXQ1NkFPSzdjUzRqZU5kb3NXNWFDblAwaitpWHo5dHFQTnc0R0svVmF1Z00zWVp3b0NRc1RrQlI3UFppYXZIdE1hTnUyeDZKMnppOFZMTW9Nd2RRRit3U056MnJqOU9HMk83L08yU0kvSHJIZzRTUndoakorOVpOOEZ2ak83VUFUQ3RBQlVDUGRxTkU4TmFLaDg4aDBGTHlEaE0xZUFJam1lbEdXbU0rWWI2L0U0R1NkVk40U0N4YmZQWHlkaVFSMmw3WDdVbzRCY0EwMUtlMDdUTEUwWC9mRkpXa3JUeXhCTWNtQnljMjB4NUNIc1JvK3lBSFB1SGc4UkU4OU1tRzBsckpqNVBBTXpZUFBZY21XY0F4eGwySUVzcER6NWFZTXlkQXdlUXFMamttUnQ5QlZUaElHSFQ5Q3RUTk9oMXQ0TGg1ckFJZ0dsWm5xWTZuT1lNeEs4NTVmTWdWa05mRnZkTDc4Y2MwK1N0ZG40d0puVXd5Tmc4Yk5Fdys4Q0VEWk1QZ05reVEyNnduOWNDak53NmJWSCtrOEk4K2JqL2prbW1hVWVUNXNTR05HSEJYQ0JJV0Y3amtSNW1RM25QNFFRS2dXa3FEN1dmV3dXbk9hdGJTbm5ndTIxbmRaalM5ckVZQXpSUEpubXhvU2w4UEtyRFFOTG5RR2RxRkRpbXlFZTlBUVVLZ1duZVJucVlHeWlacXN0Z2FkbE9kejhkeDNaQ3EvOE1iS094NCtYRmhweVlaaE1GZ2FRYmxiYWZIZjBORXdFRkNvRTV6WDVtVDJtMFBPMTFuZzkrT04wVHo3YjBWTkhtYnJJaTNXZEt6ZExJL1BhN0NtSlFVM0NNNmdDUWVMeHRCQy9HMnRNTUtGQUFUT3lFZXFQQ2JwSUs4eGl6YUdUOTN1ZUIwdThibmVuajZtVFUwR3JPS21BTzlMdGdlYkdoTEVidWJkVkR3c0FZWVo2MlhzQUJCUXFBaVUzMlFFMWpQeDNtK2JsSDM2dWFqWXc2eEdJSkpkT3hRY2V6MW5zZnRDb2Q1cG1DbzFndDc4bHNVemtJcU1tSkRjaytoYTRCSVdHS3BaZkRQbG12dy9yaEJBcUFDUzBZcUtudHBzSThueVJQa1NkVnU1RjVLS2t5cW54aDcxQzBEOHpiZ2RHWGxoUG43YWs0b3RzcXdRZXhlT29ZbGtkVUJibUVoSVF0MDgrZmNaelFoU0NpTUtZQk1MR2o2SnM5MUpzdkY2SWViMFZWZkhON0lnZ0dqYlhEUExrNGNBdTJ4YnpPNm5jdVEwTGlaS0tmeGZUZFB3TWdwcURRSlFBbTlQRkVqU1ZPaG5uV1lTQ0dDWDlGVVh0a1luWHJXU2RZVVBvZXMwNTVPRFNHY0YrUWJ5WVVUM09wTkJjVUVzeTE4dlRNWTN1bE1sak1BbURDalZJUWRoaUpWaC9kcEord09sQVVSVE1qTy9hSXh4WGJGcXNrenRMZnZNRnFwekVFRElXbFU1dVhSVmVpRUJieVE4L3RXR1BEWjR4bEdiT3U4ckt1a210NFRQWE5xUmd2alFTY1dlT09UK2lyNm5ldHVpS0ZzVzFwTmhNK1VKVEV3V0k4TUhHZzRtcGtYWlV6S1VybmcwTEMxTUtHRzJtb0hUZXNKTGt1RElMeTJSbGd6aHYyazk2aVBYUFVxemdVdzlvTnpMcENlZk1UOFdDd2F6cGFLQ2R4NkZuT2VwTWFQcVU2bmJUbFovOEtqV1JhcDdDUUVOamUvRSsxd2UrUlNyODZWQWs0QTB6MUpTRUFSWmhjNzJGMEVBdTRnMUJnbUorU3lmeEVQRmhobFIrYUhKTTQwQld0TEpRUXY5dDZKanFzMkdvbGFrdGZ3a0kySWRDMk9VYkE3ZkF5dFBaSnM2V3kvQXd3TytRVk5keE80cFpGL1d0VW8zUk1UbEg2WnRidGJSM2ZNMkZ4U09JZ1dHbXI3TEpXNEZPOWkrYkZoaXlNbkVKWXlCank2SG5HVUJCa1BlWWo2aEw5SzlOVkNvUllXbkRNSSsxK05nQm54RDBoMnhmUDZCWmpiU0JjWXQvL05UdHluZlFBa2pnSTBtc2ZoMkdOeEhjY1JNc3RkVXpKaXcxNURUSXM1QWp5dkdxTlo1ZTh4TW93N01leW9WS0JjTkFKanRrVVR5Yys5ZGVQeEVERDc1Ui81bmtwRExzMjFSblpxdllyd0RZYmV4OEN6bmFZaHpJemNlamhTaHNZMm5wSGhCN3JRK1ZKNThhR2FEL25GQmJ5Q1BJb3BXZGpFazlzbGtmc1YrRlpWYlVDNGJ1RGdtUFM3OGxCb3Y2aVRKYWx3VUZ5aTRsVzdwL2xMK0pHMldFZThMWnhzR3BhRm14OWRQbWZvUHFqSnZreE9aQzgySkNrYzd3R2hZUmRPMCtjeDk5UFh0aUwvbUJrNkZURkFvWEhoQkU0cExPTDY2T1A0MWZVSDMrMFJaNHdweHMzZXNjc0Y4eExBOGU2UTFNUGtueHNuSTMyMi92YkZzbEttNXcvM2lKRWYzMVRNalpra2ZzWHdrSis5ZUo1MjgyanA0YnptSkMzcytsbnc2MVlvQ2c0NWtiQ2RVMU4rcUx0cmFUYUhTdDJ0V3VGSGgvLzNsUzNGTTdtdGszVCtMZGI1UG8vN092S1pHeEl0eFROaFlWTUtrLzBzWGVRRytablFhb1hLQXFMdVM3OHRxbnpmWnFJYmswbHpHNlluK0RsV0QxU09QMWpxejFWU01hR1VnVCtGVUVoNjNtSDFnQUNCY2JzcDcwUGU5Sjc5aEhUYm5RdjFleXplcnBqQ3Fkek4wMWsxaVJqUTJaYndYeFF5R1hiWVU0UE1ZQkFnVEhIOXFFbUxaS0tSNlNiZkdyZ0QyZVRwM0M2WjlrZGtyR2hiR3FuMXFDUUsvWlJQVDJnQUFJRnhvenQ1eEVwa2VEYndzMzQ2RW1xd2JlaWFZZm5rOTNUT01PZEpJMWRUc2FHN05aQ3BhQ1FhK25vaEQzSUFBS0Z4V3prK2N2OCt5NnBLMWN5blpMdExBNXBISmNmR3pKalExbmNIZHVDUW9vZmJzb2VTc1VDaGNWY3kvTmorelFPc1d6SG5iUGxuOUs2Wm54Q2NnSkpDc2ZseDRiczJOQUVybjVWWVNFNzIvbWpxVmlnS0N4bW54eG5pOVNsOTN5T1I5S3pLWE5hNjltUHlGSTRhdzZZZG13b1p3RDV6V0VoaDRQOEVWUXNVQlFXczVmajhpQ1NkUTFmcG9PLzBpa2JLb1Z6KzM0K1lpbzJsTjhsaXlJb1pOMWxUNnhZb0xDWTlid0ROUDhkb3RFZ2E4NGQyeFl5SDNPd0h6QXljWVlIK1h4VHNhSDhMbGtVUVNINWo4aGx3YU90WW9IQ1l0Ynlvano0SmJqamFDTVZwOHlaZzRuTlM1bnVWUktuNGZMR1Z5bzJOQkhZdFRJczVPbGJITVpSclVCUldNeFRNc2dSYVIzYjF2Q0pIQ0szNW1IVzV3bVRPSXNPTGc5ZWtEMTJnM2FpQ2d0SnZ6ODROMVVyRVB2TzRuQ1krWitxcWNlWEkvMnlVdTVJc2dnV3N1S1JTWnpoY1JZcjNwYU9EZVgzeWFBSUNybVc5M0NDRHF4aWdjSmlycEo4VzdyeHVSdjdHVFB1MGRUSVBLemJPS3N1dTFZNk51UXhtaFJwV01pai9KbVdQNE5hUVZDTkN4Y1dzMS9KMnhhcDJ6Q3RvdXZ3bXhhaTc2NysycXhwM09nM3FsWVVnMklRUVNHWDhrNjFiQWpWQ2hRWWMvVHE5RHNUb0dVak84aHNJdjZxUzBnN0ZSc3lPWGpuZzBLdXZNZGxQTlVLRkJaekxjc0pjUkhXbDZhWGVKbk90MytDUGhVYlNyUUhLSWFGRE10OThuUVV4Unk3T0hHVElZdlYxc2hCc1k2VGU2VmlRNVBKcXF3TkN4bVcrK1I1S0lpNWtobTFtd3hWc25ic2NnQjN4a2pHaHB3N0ZpY01DeG1XKzJTcEMySjI0RzdPT0swNCtZMnVnMHJHaGx6N2xhQUxDeG1XKzJTeGkySFd3M3prZS9JUVplMlhYUnhoU1p4M1RjYUc4dWdyYUE4TEdaYjdaUEdMWWRhL2N6SzNiNkZhT3pZMGs0R0hoUXpMZmZJRWxjWDhQMHZ1R09HWVRUL0NBQUFBQUVsRlRrU3VRbUNDIgp9Cg=="/>
    </extobj>
    <extobj name="334E55B0-647D-440b-865C-3EC943EB4CBC-4">
      <extobjdata type="334E55B0-647D-440b-865C-3EC943EB4CBC" data="ewogICAiSW1nU2V0dGluZ0pzb24iIDogIntcImRwaVwiOlwiNjAwXCIsXCJmb3JtYXRcIjpcIlBOR1wiLFwidHJhbnNwYXJlbnRcIjp0cnVlLFwiYXV0b1wiOnRydWV9IiwKICAgIkxhdGV4IiA6ICJYRnNnWEdoaGRIdFpmVjk3YVgwZ1BTaHdYM3RwZlY1eUlDd2djRjk3YVgwZ1hudHpMWE4wWVhKMGZTd2djRjk3YVgwZ1hudHpMV1Z1Wkgwc0lIQmZlMmw5SUY1N2J5MXpkR0Z5ZEgwc0lIQmZlMmw5SUY1N2J5MWxibVI5S1NCY1hRPT0iLAogICAiTGF0ZXhJbWdCYXNlNjQiIDogImlWQk9SdzBLR2dvQUFBQU5TVWhFVWdBQUJkMEFBQUJuQkFNQUFBQUg3UFo0QUFBQU1GQk1WRVgvLy84QUFBQUFBQUFBQUFBQUFBQUFBQUFBQUFBQUFBQUFBQUFBQUFBQUFBQUFBQUFBQUFBQUFBQUFBQUFBQUFBdjNhQjdBQUFBRDNSU1RsTUF1ektaNzJZUTNTS3JSSWxVZHMxdVc1bTlBQUFBQ1hCSVdYTUFBQTdFQUFBT3hBR1ZLdzRiQUFBZTdVbEVRVlI0QWUxZGI2eGtTVlcvcjkrOGZ2Myt6WnZveUxxSTlOdkVhSWlHSGlVYUZXUFBrcEVGbE9raDhZc3hwaHRkWnNJSDl1MmFsV0ZpMkc3Q0VyOW8zaXdRRVdLMm0yQkE4TU9ieFE5Z05PbG5Zb0orOFEySytJMStDNFRsajJ6UDdEYjdkbmJobGFmKzNsTjFxKzZ0dW4zN0R6dDlrOWUzNnB4VHAwNzlidDJxVTZlcSswV1JmaTN0NlBsRmJvSEFLeG1CNm5PdjVOWXQyclpBUUVOZ2laQWRqYkRJTEJCNEJTTlFKV1F4d00vNzh5MzkwVCs5OXVyT3ZGczVlL3V5Y1ZvaXp6ZEdDeVJuLzZoU0xkZ2pjQzJlVWlwR2xKbU5VNVZjdWtMZWtxbG9JVEJUQk43NUtQVDNtVnJ3NDFGNUprNXI1S1VvcW80NlB4N051WXV0M0NXMzcrTFcremM5QTZjdTlXWFc3cG9CdnV3UEhKVU1GQTlUSGlhOVMzNFVWbUFzNmNDR3Q4YXFyTkRDNlRpdGtmZlMydnAzeVFDL1JjNkZnQnNvSHFJNldQYVFUc1RUdWdJYlBuaCtXb1psMTVPT1UvZDJpNnBZdVVzRytCcDVJUnV4V0NKUVBDNDRnVlNmM0pxQVZvZktzSWFYQ0drNUZFMmZuSXJUR3JuT0xUcThPd2I0ZWxpbkNSU2Y2TU1ka3FPSjZ0ZVVoelY4ZVo2VzBxazRQZjZ5YUdhcGNWTnI4Q3MwMHlCblFsb1dLQjZpT2xpV2tCdkJaWElYQ0d2NHFYbGFTcWZpVkxva0lma3JtWGdsM3l1RWhMeldnZUlUUlc2ZGtONUVLOERLQXh1K045V2xORFkwbVo0cVRzbnE1NHV5RXJabkV5ZyswYlp1VE5ObkNHeDRjNDQyNktlSzAwU2ZlQUhLMThnb1JFdWdlSWpxWU5uVDVDUzRUTzRDZ1Ezdmt2TzVxeXE2NEZSeEt0cjRvdldkSW5kQ1ZBYUtoNmdPbHQwbWNxa1ZYRFM4UUdEREd6THFFVjVUNFNXbWlsUGgxaGVzY0kvOElFUmpvSGlJNm1EWi9XbUczOE1hRHQ2K1dnWUd0NnZvQWxQRnlUVCtTejJUTXR0OGs3d1lZa0NnZUlqcVlObCsyTTVCc0g2dFFGakR3ZHZ2YU1Wbm1aRTRWWDVuK2xZc2p5YUZ3K2FUall1ZjhHclFmM3h6OUoyZWxOUWR6Y3BUN1d1S0ZaVy9jUHdySVBldXM2UHZ0NFM4TGk2SVBqZXQwclFDbFM4L2V2eXpRbUNqZmEwRHlkSnZOeTVTUTlURnpSeVNoeFhGTzFIK2cyK092cmZqSmE2WnJEYzhDNmRBYno4MjUxM3dGRDhmWjFOU09YQnFuMG5STnhsVzl6bTNYa3YzY2d1Ym5BMXlmTzg5NVBkTXNpWGZKNDg4MFI0ZEFPZnY2SWxhZWgwTHNWS1ZmR2Q0Sjdydi8zait5a2tWZ3BWYjVPUko1dlFreEVVcG4xdGNhWWIwU3BzODhpVGg1MkxLN2FjSmJNdVhxc2YzdHJFL0xNd2tZU2NoV01WUTlPSTk1UFpPaGhXVUhadWNhSGdxVHVzTkRpcko4VHJlUjBaUHQ4bFBlRmlYQjZjckp5MFB6VVdLTEtWRmpJM3VGVlJ2dWYwOHRPV0RhZXFGdml2azE2S29VbjhKc2dQNVlHUi83NU5manlyVlY4azRYL1htSnZTOEtreURTL1NnZVVKY2FQUzRvVXJUcFRjYm95OUcwWi93amFTbEgwV0hrQnBBMHpid3NwcWIrV3BDRHRLVkpibmxMdmx3RkgzQVo4MkNURTQwUEJXbkxZbHFlSDkvTjdtekF3L0F3L2ZQaFZPbHdVNkdKV0daR0dXWXRqZzB1bGVRRVZmNHMrOC9uRldxM1A0aEZkbGdYZnp5NWZjUTh2T1hMNHRDRHhIS08zMHMrdnM2Ukc0SWVZZ09DbDAybEJyaW9wVEhUYXMwVGI1Y0pYOU4rVjEycG1mL2VyUk5YbGc3NlFCbEdML0tzWmt0WUFSZGgrUnRWTDZmL2Fab0poc05qdzFnbFpzNGxTOWZIcERuTGw5dU1XN0F4eVlaOVVCOGd6MkcxSEk1Y2FvZHQ0UmFjTGdlZU96Wlo1OTU5QUphOUpjYWxQak1vK0V2cXNQWXRiUU5jQk0yaHc0N3VjczhnRW8xYy9HNXhyZFRQeURXVTlqUkxMZFpuNExZQW85cnI0R3lCbW1jaWNDbEVZY09zTGpkRUN2VnFOUXF3NGlQaXhCampZMEwxVTUwaXZ5Z0RnYlFMbnBkRkl2TmxOT1NZR1Rmd0RWclVhblY3RVc2WVRKdWVHeUFFNmN1T1UvckNid0c1RnVzUkR0enNac1RwMDF5SkV6YVZwTVFlcmxnWTRwZmJMUUpOTjRtM2svN2ZvS2xlOWwwV0duci9KVjhNSHRYYjU5MWtuS0RPaWh3NGJEeXF1aHNYZW8wdzdWN1JNZDNLbjlhbnNEQTRsVEU4eklxZFphcU5JUkx2a3Y3ZXdXNjB6WVpjY3lhYXRBeHpYUnFTekw2NU0yTXVKSjl1c1V3R1RmY05NQ0NVNjd3K3dZWnRaaDV6YXdqVGJseDZzT1V6YTZWZjN5Q0x6TXVmdVNTSUFIZ1QzSGFOdzRVYWF6RWVtb0F6UUtiZDIzaVVPZGg5bG5ITG12eHBuVFI4VG1QcnVoU1RmSEs5MjlHWmNKR3dpVVpYc1BpM3NhQmU2Slg2aXg1U3E2Y0QrbnlZZ1BtckYwaXV1aEFOYzAwMDZrdHdWaVJ6WUFwckpQZzZnVERaTnh3MDRBa1RvR0hiVVROS3VTNWx6WDk1TVpwbGMvdXJFTG9Bd1FON293R0F4dDVlMGZZTS9idHdkU0ZTQkkyL3dwUDhZbXFsaDJ4YUxBNXVDU0c4QWlkODREZXNNTnFIQWk0MjUwSWpocWRBMXBsK0hWdUN4TG5CTDlQbzFKbm9icWNuNnJuUVdZVi9LbDlJdnoydXZRUWtKbWgwMjZOd0J2RXJ1enRJTU5rMUhCa0FCZ0lWeEluSmNMNG5oOGxkWEp2TzJzOW5SdW5pZ1NZMnRTSHppMmRSR0VqR0Y1Z2tIN0krcHFyK1VuWVhKSkoraTUva3V1L21tVHBGQml3YjFMS3A4UXNoaHpOWFhrY1JkREs0TW1BUjlmQ0NwQTRKbWVrelVwZDR2QjJuV0c4WlRZdzdENU1uNGx3QWF2UzlVUm1Bai9vYXN0M0J0eTA2K2tsVFpOUnc1RUI1NmtTQzA3WTIwK3ZCM0ZYMVVtbWJTTGREc1JHeVRGd0dqQjNsdXVDdVZNQklyUXZrOXN0Vk5GNHlaWFVhY29DbTM5MTI0UjhmOGRMSEJhai80VUUwYW51dnB6Y2hQTlorVFBxdUNOOG9CZ1NSMG95azBhbExubVlUUThvYjdQTnh1SEhiOUt3REI5RG9XYlJRMDB6WGNxU2RCaThRQ083NUl1VkZKSVV3MlRVY05NQUMwNjVUcjgzaVp4OXR1VkxMbzB4N21QZ2RBcEZUTUJMeGNNOXJXUXYyMEV3YkVuSjdxWXFzOENXb3N0Z1ViK0xmS01ucUp0dG10V3U0NDdnRFlGODhwc2lFeUZIRTBhMFc0d010RXVTdnkzOUhrNUE0bExDNjY1WCtpWE5NcFo1SDFNREF3NE1sNy8wRkRucFNiVnlJRlpHV2MyVTB1bjNVMnF5QW0xSElMdlpUbGhTREU3WTIwKzNDWEViYW5XM3gyZmFTZUMwZ25vNGRlQjVaRUpaTVh4WkpjZFBkSFhmd0tMUTZGNFdDUWVKclQzSTZBWm5yeVVlWXp5eUhUTGU3d285eU5HRTVCbEdoVVJIc0tPYUhQTTVBWWxMQ2ErN1htazNhUjRmMlFhQzhkWURxUlY4V3A2R2lHaUhFYTFtU3ZIMCs2RjAyQ0tBaTdaMVlqZ2hiei9kSk1RRm00NUU5cENQN3hQQnFZMThhZ28zc2lDS2x0SG9yekh5Wk5RYTBWM1k2RjV1d1FTblQyMG5ZblFxM1hQVnZLNjFSQkVSWStVREtqUlFOUmhtTno2c1krZHpvTVljVmh5Skp5eElJK2lWM21jYWQvVXEyMlNLcXVUazR4OTU0Lzk4T2xZRjNiekZja3ZTdWJXYUdSZElTMVdWd3dEMm5BUEppZUVVOWwxWGJqTTA3S2F3dnMrSDNZbmdkQ2dHRUZwVkY3ck1nYWlUM1FaRkR1OUxldC9COWNpMDBiMGsyZU8rMHFEOVhjVHVVdVYvbndtS1NPOXE3Q2x1eXhFVWg1cXJLdXJOZENMeDFEb1NUSzNTQkZjUzJtaXk1YlFsdVg1UU01L1ZUS2tnL2M1anExUUc5UzFuRWMxazFIQ3JBUVpPN2F3QXVxVldwUmQrNjB1OW1CWTVJSTJEMHlwYW91NURWNkR6bkx3MjVScEpFc2E2ZXdRTERkaENxbHRuZXdVKzcrYy9uS1U5L2daVEx1STZORjJUUXowKzZXMGN5VUxpSWJhQkxLN1VXVlN1SUdJQjFjMlZoMkExTXk2UWtnS24vWlpnbzc3bExvQk5SZzIzR3FEakpJTTdidDBXenA3RW4yN3l2V2dSaUVseFF5VE5INmN0OUM3QmdrWWJnMnZJMTVHYTg5K3JJcnlkb2tHSExVWFF4cXE4ZzhoSjM4Wkd0QTlWaVhqTEQrTVJkVjk2dDJyYkF5WjhZNzVENGtpZFh6S3UxQ1VQM2VSaGc3Y24xdzlWT1N6WnpEUUtPYklReFRzU0xLWEVJU3JJc2NtbzRhcXNHeWR3eFhmU05WdTRTaS9kOURpeUNDalNXRGlWVVIraGJpWmZPVEhkNVVLUGs1WGwxS3pzVGlUTTdwVVF5Q0Q4UWp4RXBFdVcybUtvcTZzaEwyb1NNVG5VWmRlaXZ6bWxMN0dSZUhvRk5xNnExTVprTkgxMnBhU21HSC9nRWZNSnlXcW1VNkhHZ01hY0U0UTZmc3lha0o1UkpxT0dlK0NVYTVuVFZMRVNLSDVUdDhQSWpZVlROM2JaWWNiRG5YSjExREVxR2llN0pmdVRXNG5admR5U09xYzA1T2VNb0Zmb2pFVHU5U2N0UnRzVi9WdzRtajhGeEtiYzFHTzBMekN4TlF3SFVKQTQ0L3Q5bUpVNlM4bmdZeXpRRlNNK0lMTVRSZi9iMHN5OEhrWGN6RmcrTFFXajdnM09CNXpPcDBsR2tXa3lhcmdIVHNMYlg3cVVYb25PUFZUOVl4Y053YnFNeUkyRjB6NmFQSWJRNFR1cWl1cHpLbGxBd3V0TW5yNjc0MXZybmh3YXVobmw0WVUreDVTdWlYN0VSNUlOT3JJZkN0Y0JPc05OMkZoaVluanBTZ2xJblBHOVBoS1ZPa3NOdGRVVEZXc0llL20rRjMyYmtablFuYmlaVG9VYUEyWlAwUUZoSGovUVdHWW1ZVEpxT0RMQWhkTTJuejc2TjB5OWFmbWFIRzhpdGFIbEVoOExwMjIwT0doQ2YxZEdMbWVBNHJMR1FhK2g5OG9oWW5ZdmgxaUMzQ1YzT0sxcmJCK1lraEJ3dnM1b2E3d2ZRUmZZZ2Z6dWkvQlJFd2VoMlZCYU9tRmllT2tLQkN6TytGNGZacVh1UXYzWWYzOTNqNHBCdnp1Z2R6ZzJCcS9rSmoxYVlET1RpV1IvOEU0TGNsbjdselF3UHc1T05iWXFLcU9oTTlzNE1FcTYwaVR4Mmh2Rng4SnBTYzBqRkFnMDB3MWsvVVp0T2JQMStFMXlhVEM2bDBzc1FXL0xvYUdSTVNPdHlpSHVGRjlRUWQrbXl1cjBIZDhXNHpzczJ1SEFPMjg3V3BKUk9TeE84MzZYV2FtN1ZDMWVUUXpac0FNVmRwajRnQTVLUy9UUXBNMU10MGFOVTVYK3UvU1NOQzdPbUNiamh0c01NSEJxc25ZczAxblQvNEovS3NPRlRTY3lxV0lzbkZhUWowbzMzQ2lvOU5xVTZQRHMySi95b0YrS0lnTzJGRW1kMVJhbWJtWEZUMWNscGdNK0lTd3pUM0dkZVVITFlueXBVdHBwZnZTd3EvdTVXRnkzSUMxblZ1cVdQYTJtMm9lNFk2YTJ2dXAwNUsvQkgreVE4VmNSbStuV3FISDJ4ZlN4UlVZdGpaSEltQ2JqaHRzTU1IQ3FNOWoycWJuKzE3cnNoNFBNWFpTeGNJSTVjMGRhQlpFZzZScEV0YlR2WnNnQy9uZFFuU2xzd0pZcEx3WHFmOHBUdGF6bnVIeTh3eVJMQWxMNHZnL2s5OWdyWHVGYlQvREtRMStyWFdkeTZwQVd5OUZ2Yml0eFR2SDVOQ3QxbDFFNzBPdU45ekVwNWVEMTZadmNQZ0NpelV5M1JvMnpKTWF5SnVIYU5hYVdNVTNHRGJjWllPQTBJRWZVMEo2bU16TlQ1UVZnL08xa3lJNkhVeHRGZnhyUTRYbGxsVWJZNjVsaElweXNwWDBsL1RKZ1N4ZEczQnFmT1RmSm14RFJsaXdKbitwd3RNUFlKZHEzUzQxTExET2dlRmVHMzZYamV4V1NjSFJMdWo4MEE1Y216a2tlbjJhbEtVWDYvSkZYdXJkYlRHcFhodDhQWVFiYjRITlMwc3dVaFJxcjNHYmpBWng1MWNpV2pHbXkxdkNrQVNaT05UcVIvTndQTElyVFNGZjRJRlRQOHQ1QngxZzRkVkVGZmVqdi9PbGZ5Um9yMDB5MzhFNmpaUUt3UzJlUFA4eWtWczZPdnRmaDhpWnNuR3ArM3RlNHRzTm83MmhjL0NKbnJwRHZRbUs5ZXRMaGVmZG44NlFIekUrU2J3dVJQc3h0QSs0Z3dDTHRUVkVaSEowdTZXM3dIZ0VSdkk0UTVEY3NyakZVeHRZdXMxSWxuRWhzc0lYSWg2cWpBODQ2bE50L3F6QmlkbzhZTVdrbWx6VStMVEJGRDlIZks5bHFqUGdUTmdwb1dkTmszUENrQVNaT0c3QmUzVUtqcUthYVpXd3dsWWUwMlYveCtjTEZXRGp4MVFXM0NUWjFBVmw2RFo5anQ4SSs1REpIS095UEd1UlZrSDVQWTlRbWQxcU1hc0ltUlBYYkJybEFib044K1N2a0FjSy96QjlGbnlFbjk3NldlRHpIOVRaNStvbGhET2thdVhOMjFCTTFETWkxSVdSZy9CUHhmTHkwWVRLYXVDaWwzMnp0TWl2VlMyZzVhTWpIaCtUa1FCQ2I0bUZFbGNaSlZZN0tDVE0xRFNKamhRbkd4ZnMvUmtZM2JRVjBtbW15MXZDRUFRbWN1dVNKQnZzaEJGMXJuTFBCQkM3QUNINW41KzJ4bERzMURrNDhlc1IxMDNQa0w5TGtHcDlaM1RXR2N2YmhuWSt2clZGdms4Q1BJNVFhTDNlaWZ4T3NCR3l4Zkp3YXZBMUMwTytGNlpKOE1kcHN3UERNcmw5OGJlUGl6NGcwcHpnK1MwOTljL1QwNTJQbTY5cVBITWhjK1d1TmF6VHoyY2FmQzlKSGYxcnl4QjJMR3l5V3RiWXJNaXUxbFJTMHp6NDZldXkzV2xKZzdhMHl1VEc4dnllb1NUT2xPTHJiWVNxL28zM3NCVlBDWk56d3BBRW1UcVdQSGI4R0daTkkybUdLM25VUGVRUTltMFF4UkJnRHAyMFp6UU4xRUhnaWJIcnZoM3BmeUJacnNoL0gyb0JmZzVlcUNtdXd3Zk10Rm1YZVlXVk0yQmhSL3lpQmg3RUVhK290K3F0SjhIVVUvQkxwa2pQSjJkczFmVk1XTUxreFgxVWhHYlpDWTJHaGxleGd1VnVobFZPTjkxS0FYNFU1dFU5ZTNPRGJLZkpuSXF3RmRTTDg1QmI5VW1tbi8wTktWNy9nb0F2TkxwZTdYUVdidklESkRhZ0s4bEtSTGd6d08vQzFlQjRMY0JjSzVxQXZRTklSSGNyRHdhTStINTUzMFJ1WG9YanZGcHVFL3BrN01yREN2WjVSWUtycy9PMHEyTXdGVEc1QXRkTnNoOURmejBGL1BITExTODRmZjg1MS9iMFVRWGQ1Y29XUmx1bFcyb0MvV3BDQ3J4OTBHRDM3bzM2Ty9kcVg5R09xZkxXUlhXNDZFdm5iVmJCOUM1amNnS3F2UmxJUmVnVCtWdlFnTENXekx2aUpMdWNGM29weHdhNFdJbTdUY2IydjluTGhqWU51N0hYUmNaMGVXKzV4NmJyY01QVXFQSEdoL08wcTJMUUZURzVBSVF6WVUxem9lckRITVh5TElqZ1RkQy9XZFoxSmxBTHBTekZ4L3p5a3UrcHNHcnh4bE9CeHJjTmVFRDNOOUxLUUhiQURBUjRGcHlPU3UxMEZtN2VBS1FYUUV1NktrQ0czL1lLUkgzWDFkbkxjUzFRSGdSOUVwTk10bkhXbG5aZGV3R1JCVUo1TCsyUU9BOHhCNTRWUTA5OFRTbE5iRkM5M3U0b3lRT2had0pRQ0tMZ2FOMkoyRzNweGx3VS9ZbG9CS2ZCQmRtSTE5Q1FJckRWWjVCT28wTjg5YTF5bGNydXhid1Q5SFZUTnpaVzdYUVczWUFGVEdxQmFrR01BL1IzM2YxYnc5YmRiYVFvOGVPQW5kWlJZbWJUbytVczFxTVBMSUx1K2tyRW5kbDhBT3F5cE80TGRqN3UrdmNCVXFmbmJWYkNaQzVqU0FDVTRHZ09EWnlJNkNEUEE5VFFGSGp6d3VWdEtqSDF4QWQ2QTg0S0NISElsWTA4Y25nRjZYVGxDYUExZ2w1OHVOWCs3Q3JaekFWTWFvRnAvcHljS2pneHA2SnEwbjQxemFmMjk5R3BRQmQ4cGtDOFJ4Q016dnBna3E3NnZCeWs0Y0NQelZmL0lqaXd5d1h2K2RoVnMxQUttTkVBSjN2cUVqb2s5YlZZTyt1T2xOQVVlUEZEUjBzVmdJcEZLb2V2TGdJc3VZODJCNDY4T083U1R2cGUxekJTSnVkdFZzSTBMbUZ5QU5wUmpBUklRL0pCaEV5Vy83anY4cWhLSkJFd2JCZzE1NGRCRlZBODJwQ3haNVBqRE0xVXZqVVZ5SnFUYzdTclkyZ1ZNTGtDMS9yNlhkTitqNkM4N3JySys5R1IvUjE3NHZ0cDU4bEdISEgrNkI5RHpLVE5GbWR6dEt0akdCVXd1UU52NDZHSXphS3gxcVV6UWsvMGRlZUY5SXM4SEpNcFpDTWp4cHp1dE94YVJXWkp5dDZ0Z294Y3d1UURWeHZkdUhDWjB5ZWVoSi94MzdGNVc2UmtHN3d1OEgrbjRnMWJUVGZKV015SEIvTzBxMktBRlRDNUFHM2k5Mm9qRGhDNzVQSFF0UGtNVmdIdkpEMGRDR25ydEdhRzBOS1RmZWtxOUR1TXhmUnMyZzFObHA4OTB0R3Y2aGl4Z2NtR08renVFMmxXWTBDV2ZoNTdvNzhpOXBHY1k1SWk5RjhjYVhkVWdCN2syR2VmTFZiTVAzZEV1bjZMRnlpeGdjdUdKQSs2d3RhLzZua3MrRHgyNlFVY3JCKzZsSE5PcEZ5Nlo5ZXdCdXgyTDlKSHpOZjRlc0daZjNveWpYUjd6VnQ0YUhlVVdNRG1BQVhkQzlqejZjejV4MzNQSkMzckpkZno5YzViejc5Q25lNXErM2Zna0FIUVIrRmtNZmxVekk1UGdJS3ZEQisxNDY2Q0FQV0JwdzFoM1I3czg1cTJ4cWswVVhzQ1VnRVFRQUpucmlnZDlMeEYrVjB3dEVYYitIZHphQTYwNGNpK2hpOUJqWU96YXp6d0pqeHhrc0Z4cGhSYzFmbXVsdGhuY0hlM3ltTGVLTlhZQmt3dFA3WHdrOUQyMVdTOEtmUExDOTIxRnc4Ni9hNGVPcWJwNkhGa1p4S04wVlBsM1cxMllCaDM3bHNqRHVYazFNUlN3QjR4cnlaMTJ0Q3Q3M3NwZG83M2dBaVk3THZBN1JkaGpoK0hKMk9wOEozblcvdnRyUWVmZllTaStvUm1BM01zMk5rQVRzbVdRZ3d4SlpXd0JlOEMyMm9KcGpuWmx6MXZCTmFVWFdNRGt3Z2RtdnA3aXdmQ2tmL1dpM0w0ZXBmOWZiRlUyTldFYzdJTCtMNzF3R1ByVktKMnFnak5oQnJvcHhHcG9ZaWhnRDlpajhrd1JWN3V5NTYxTTFXRUNDNWhjZUduZlg0V3g5cndtdUFRbnVlcktTOVpZUVptMmZ1b1N1WmN3ODZwSXZJZEttSUYyaEJpOG5ETHBVWEFxSXZuYlZiQjVDNWhjZ0VKL1V5d1lub3hsWC9OaCtzdEl1aStpeEFNU1ZmMDlnbmo4TFZGNnozUjFzTlpQM2R2RFdVaDNsYm13OEFnNFZtbW9LU1M3L3N1Zk1QVDR0c3NvTm01MnZtR0tFdWJOQ0NZR3Mvb2ZuNUNENFVsNUMvd1p0RHZ4ZjFYaGxIeWZ4cjlXaFdPWTBtK0MzMHQwcW9Rd3B0bWxHeXBnQ21keWpwd2xwOExvSjE1VnozWVZiTjJjdzVRMGJ6WXdjZFJQb2RPK01OYnJMc0lLN05mRE9IcHA3QWVFZjZVU2xNR2dMcGFhOElxNWZ3MWhIK3c1ME9vR1k2UTFoMlRVMFhqVHp0QVFsWXFrOHNvOTIxV3dwZk1OVTVRMGJ6WXdjZFRWajR4REZ0NjcyTG1oYlByTlgzZzlPelE5MW9WL3BSSVVOWWtjMVI5TTY3VmRzT2RJcTVkdUFITUtiQUM0WHhTdHpLUXlNQ3ZMVnNncW1vcVMyaTRwWHRDOXEwQ1JDdWNKSnVxQ0drK3hPUk9ZT0RnMThxSkVpZjZUYWQyNTJEMVBYNElDRG1YUkh6bEZGNFdnUS9QbGRyeGFYVDk3OFNhU2dXUWJ4R0xyS0kvMk1VNjVZa3hGZXNscDVDRG1adzRGWFVuQjdacTRMVzJvZFg1aHNqekYyY0RFbjBNelhrbFdBRGc5TnZnWDBBSDN6VWs3ei9PRG56YkZ4UnJrcEg5RUNWZklhSWZlNFNwWFQ0Ykcvektwd29PVWNVc3VCRFBROTlnckNSMHE2OTk1OEJLVCs2VEhrWTNsanExZGt6TkFhcDV2bUNEZVlUN0YyY0RFNGVxSzR3Ui8rSVluMm1BWU9iNzNqVitWUUxKN1Y0VlNOSEpZQm56ZFRseUNobFpXNlhlMDE5dnMzeDR3enBVNzBXbHlGQXRCcWduMjZGL2xCcy92UnZzY3NENUQwSStFT1BhQU5WM0ZaNmpUb0o5L3NMWXJTczViQmRzeTN6QWxuK0tNWU9Lb04vajZENThQMEJaaEVLTzhYc0R6MFJhZTBGTmVxalMrSHBXNmN0a0tOVlJ2d0hFMXJXcjZTNm9qelEraTJQVWVQOW1KWHFlV3JWRFN1UWRjZ04xcEtxcUVORFJzck8yeXpGdHBTblB3NWh5bWhIa3pnb2toQzl1YkxacUErNFdyanozN3pOVUxEZnIvTStJTGpPdkZ1ZHdwT1kwd0JTeisrZ0Z5VE1qYlcxTGpDbmhTK0ovQk12clhqcitxTHlpNnNLQ3VWRW1iak9KSnFLZzlZR21KOTMxcitQN2RJeXh0YTFka21iZHdtU0xTOHcxVFpKbzNLNWdvMVB4L0RhYUFmbHIzdkZNa1Uxbjc4VEtCeFlHT291aGZHdy84YlZ4bUZWWmNPRFlxT1hwL0I4OFB0Z25PanE0ZFNENjhKUkNqTDJJUE9OYm9uOW8rd3JLd3VvQzgzaTdidklYTEZKU2ViNWdpemJ3WndnUkRxanB6WlVkK2owQjNHdjg2UlY2S2xZQVhEZ3RoL1dxZW9XSDVoREZsTFRnRW5wKytmcVU2aXRvRDF1M3h5KzJDMWZGbGE1ZDEzb3FMRkpTYWM1aDA4MllIRS8zMTBSZlNJZThib2E1MGFTZDNBd2Nrd1F2Zk1TWGJCK3gvM0pqa2tyWmVCZWNxZWRpbTNTbG1EOWlzMmlkZk80ZWxiTzF5elZ1NDNQanBPWWRKTjI5Mk1FWFJRSTh3SkpIWC9oTk5rdTFMZ1dWdkxFcTljT01xMDNpbHBhNU5iVHhubnA5UnNyQTlZRU92Vi9aUW02Y3M3WW9jODVhWGRuK2hPWWRKTjI5Mk1ORXRuWjFVVkNGdWN4QkZYK3FrQ3Zrd3UxU1B1QnJKTGF6Sys5bFIvRmhHaUM0ak40ZzUvcG9EUVlVSzJ3TVdOUWJkNmowc2Jta1gremZ3QmMyUnVDb2pQZWN3NmViTkRpWTRIS090SkF3VUljdi9uUmwxR2NhODl1TFl1dFVMQi9Vd2VpY3FPWFVMazJ5ZVgyRjd3TGdpMzNRREM5cmE1WnEzY0xrQzBuTU9rMmJlREdHQ2lMYzJmaWFSMzZVYlBpVjkxelVwNVVGWmpqMXZHbisxbGJEOW83N2FFWllFejYrSDh6UmQyQjZ3cWRnalg5SkdDMXU3WFBPV2gvSVFrZm1HS2RMTW15Rk1zRnhOK0FjNnpJZTBtNjRsd2lhNmtFK3VIUHN3TmkrY3FtaGFYb1A2SmF6YzV2bFJmaUY3d0xnaXovU3lCb3lyWGJaNXk3TUNYN0g1aGluU3pKc2hURkUvdzMwSGdmTVF4SUcvc2ErNEtoNS9UU29jMHJyMHE2dzVETENnMVFaVUtWdlFIckJVNTM5L1VQTzJYTzJ5elZ2K2RmaEl6amxNdW5temd5a3E0eWloRmRnQmRidXIyaUJybGNzbXJxcHpDZUNGMzdESWcxK1hJQzlyd1grUTBQSlNDY3lRUFptZTZyMnVHZXhvbDNYZUt0Yk1PWWRKTjI5Mk1NSFo5b3pvT3h3UlBoTnRXUWZWMENlMnJyd1Y4TUlQTEtWdEIrMzMzb3dGb1YvckIyd0VzNkE5WUZ5VlY3b3lhbUU1UjdzaXk3eUZpeFdRbm0rWUl0MjgyY0VFRzVwWkkvY1MrQmgxN1VCTjdzZFRsMGVDd1F0dldiVFlEdG9QTmZ2QTg3Tytud1h0QVZ0c1NpZWQxdHgzK3NVR1c3dHM4MWE2M21EdWZNTVU2ZWJORGlhUG45b290MCtxSjdhbkdQeE00RjgybldPRjZGRk1tMFoyMEg3emZWanhzbmFhZ0g0enpOcmZKeC9meGtiRjZmcVpPTTIyRDZ6dHNzMWJ1Tno0NlRtSFNUZlA5ZmduRDFPMFFqUjN3UXI4MXRuN0Q2eU1ZR0tGUlNUZjh4dEQ2Ty8zditGZkV1VzdkTGxLdDkvanE0bnNLLy8zazFCdzlKTnZQSWo1SW1YWmwwM0lUSUN3Z3QwWmQ3dHM4MWF4MXN3M1RCRTJiNVl3UVRTeVZ5enc2ZG9PajF2MEpLTzRURmtJc3NENFgzc1kwZGR4OUloK21aeGR0NUFFU3hhMkIyd3F6c2p2NDdNOGRXRmRjc3ZNTW05bEtBNWt6emxNbW5remhBbmlMajhLUkhZODhTMGE2Mm1PSG5qczJhc1hrb0VoK0tXQ0hZaWtYMEoxYkg0YlpWYmdnUDZ6enp6YVVHRWV4U3RzRDFocDlFdjhad2ZKT2RzRmJ2MTVjOTVDNVFwSXpqbE1tbmt6aEFrMlYyRkFuZWJWdjVOU0cvdUtLOXQrVHhHeXNncmJBN1pxSDVkb21iZkdWWm12L0YwUDAwQmZEZVpETWFUVVJqTEFIaGRuM3p4WjBpTWVNVGN0VmRnZWNGb2x1WG1XZVN1M3JyRUszdTB3YlNZOWc3SHc5Q2c4U09uT0pYcmdZSERrb2NVVTZWT0hvWkE5WUZOekVmbjg4MVlSdFNNZGR6dE1OZTJyRkFpWXlTVTM4UUxVcktZNmlwYnBpamI0S200UE9MaHFqd0w1NXkwUDVTRWlkemxNNWVSMzZrTFF5eWY3d1k2NzNCWHlOUG1XbSszbUZMY0g3SzRqUHlmL3ZKVy9UbXZKdXh5bTh0OVlVWmtoOGNzWFhwT3I5Z0wzZ0hQVm4xRW85N3lWb1RlVXZZQXBGTEU1bFM5d0QzZ1NMY3c5YnhWc3pBS21nZ0dkbWJyaTlvQW4wb1M4ODFiUnhpeGdFb2orUDd4dVcxek5BVFZZQUFBQUFFbEZUa1N1UW1DQyIKfQo="/>
    </extobj>
  </extobjs>
</s:customData>
</file>

<file path=customXml/itemProps2.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3165</Words>
  <Application>WPS 文字</Application>
  <PresentationFormat>全屏显示(4:3)</PresentationFormat>
  <Paragraphs>362</Paragraphs>
  <Slides>26</Slides>
  <Notes>51</Notes>
  <HiddenSlides>0</HiddenSlides>
  <MMClips>0</MMClips>
  <ScaleCrop>false</ScaleCrop>
  <HeadingPairs>
    <vt:vector size="6" baseType="variant">
      <vt:variant>
        <vt:lpstr>已用的字体</vt:lpstr>
      </vt:variant>
      <vt:variant>
        <vt:i4>27</vt:i4>
      </vt:variant>
      <vt:variant>
        <vt:lpstr>主题</vt:lpstr>
      </vt:variant>
      <vt:variant>
        <vt:i4>2</vt:i4>
      </vt:variant>
      <vt:variant>
        <vt:lpstr>幻灯片标题</vt:lpstr>
      </vt:variant>
      <vt:variant>
        <vt:i4>26</vt:i4>
      </vt:variant>
    </vt:vector>
  </HeadingPairs>
  <TitlesOfParts>
    <vt:vector size="55" baseType="lpstr">
      <vt:lpstr>Arial</vt:lpstr>
      <vt:lpstr>方正书宋_GBK</vt:lpstr>
      <vt:lpstr>Wingdings</vt:lpstr>
      <vt:lpstr>Arial</vt:lpstr>
      <vt:lpstr>隶书</vt:lpstr>
      <vt:lpstr>报隶-简</vt:lpstr>
      <vt:lpstr>华文琥珀</vt:lpstr>
      <vt:lpstr>微软雅黑</vt:lpstr>
      <vt:lpstr>Times New Roman</vt:lpstr>
      <vt:lpstr>楷体</vt:lpstr>
      <vt:lpstr>汉仪楷体KW</vt:lpstr>
      <vt:lpstr>汉仪旗黑</vt:lpstr>
      <vt:lpstr>华文楷体</vt:lpstr>
      <vt:lpstr>宋体</vt:lpstr>
      <vt:lpstr>楷体</vt:lpstr>
      <vt:lpstr>Cambria Math</vt:lpstr>
      <vt:lpstr>Times New Roman Regular</vt:lpstr>
      <vt:lpstr>宋体</vt:lpstr>
      <vt:lpstr>Arial Unicode MS</vt:lpstr>
      <vt:lpstr>Calibri</vt:lpstr>
      <vt:lpstr>Helvetica Neue</vt:lpstr>
      <vt:lpstr>汉仪书宋二KW</vt:lpstr>
      <vt:lpstr>宋体-简</vt:lpstr>
      <vt:lpstr>等线</vt:lpstr>
      <vt:lpstr>汉仪中等线KW</vt:lpstr>
      <vt:lpstr>等线 Light</vt:lpstr>
      <vt:lpstr>Kingsoft Math</vt:lpstr>
      <vt:lpstr>Office Theme</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The Faculty of EAIT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Xiaofang Zhou</dc:creator>
  <cp:lastModifiedBy>prynn</cp:lastModifiedBy>
  <cp:revision>2722</cp:revision>
  <cp:lastPrinted>2021-10-19T06:14:11Z</cp:lastPrinted>
  <dcterms:created xsi:type="dcterms:W3CDTF">2021-10-19T06:14:11Z</dcterms:created>
  <dcterms:modified xsi:type="dcterms:W3CDTF">2021-10-19T06:14:11Z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2052-3.9.1.6204</vt:lpwstr>
  </property>
</Properties>
</file>